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8" r:id="rId10"/>
    <p:sldId id="263" r:id="rId11"/>
    <p:sldId id="264" r:id="rId12"/>
    <p:sldId id="265" r:id="rId13"/>
    <p:sldId id="266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CC"/>
    <a:srgbClr val="009999"/>
    <a:srgbClr val="9900CC"/>
    <a:srgbClr val="0D4589"/>
    <a:srgbClr val="0094C8"/>
    <a:srgbClr val="AB1D82"/>
    <a:srgbClr val="15959B"/>
    <a:srgbClr val="EFF5D3"/>
    <a:srgbClr val="DCE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96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-RABOTA\FLOWERS-EXPO\2019\&#1089;&#1088;&#1072;&#1074;&#1085;&#1080;&#1090;&#1077;&#1083;&#1100;&#1085;&#1099;&#1081;%20&#1072;&#1085;&#1072;&#1083;&#1080;&#1079;%20%20&#1087;&#1086;%20&#1087;&#1086;&#1089;&#1077;&#1090;&#1080;&#1090;&#1077;&#1083;&#1103;&#1084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-RABOTA\FLOWERS-EXPO\2019\&#1089;&#1088;&#1072;&#1074;&#1085;&#1080;&#1090;&#1077;&#1083;&#1100;&#1085;&#1099;&#1081;%20&#1072;&#1085;&#1072;&#1083;&#1080;&#1079;%20%20&#1087;&#1086;%20&#1087;&#1086;&#1089;&#1077;&#1090;&#1080;&#1090;&#1077;&#1083;&#1103;&#1084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3207476233509E-4"/>
          <c:y val="3.1929405510372093E-2"/>
          <c:w val="0.97397198583382893"/>
          <c:h val="0.92441974223892542"/>
        </c:manualLayout>
      </c:layout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00CC"/>
              </a:solidFill>
            </c:spPr>
          </c:dPt>
          <c:dPt>
            <c:idx val="1"/>
            <c:invertIfNegative val="0"/>
            <c:bubble3D val="0"/>
            <c:spPr>
              <a:solidFill>
                <a:srgbClr val="9900CC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94C8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0D4589"/>
              </a:solidFill>
            </c:spPr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1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Лист2!$L$25:$L$38</c:f>
              <c:strCache>
                <c:ptCount val="14"/>
                <c:pt idx="0">
                  <c:v>Архитектурная организация</c:v>
                </c:pt>
                <c:pt idx="1">
                  <c:v>Строительная компания</c:v>
                </c:pt>
                <c:pt idx="2">
                  <c:v>Дистрибьютор / Дилер</c:v>
                </c:pt>
                <c:pt idx="3">
                  <c:v>Импортер / Экспортер</c:v>
                </c:pt>
                <c:pt idx="4">
                  <c:v>Логистические услуги</c:v>
                </c:pt>
                <c:pt idx="5">
                  <c:v>Дизайн-студия</c:v>
                </c:pt>
                <c:pt idx="6">
                  <c:v>Питомник растений</c:v>
                </c:pt>
                <c:pt idx="7">
                  <c:v>Тепличный комбинат</c:v>
                </c:pt>
                <c:pt idx="8">
                  <c:v>Производственное предприятие</c:v>
                </c:pt>
                <c:pt idx="9">
                  <c:v>Флористический салон</c:v>
                </c:pt>
                <c:pt idx="10">
                  <c:v>Ландшафтная компания</c:v>
                </c:pt>
                <c:pt idx="11">
                  <c:v>Другое</c:v>
                </c:pt>
                <c:pt idx="12">
                  <c:v>Оптовая торговля</c:v>
                </c:pt>
                <c:pt idx="13">
                  <c:v>Розничная торговля</c:v>
                </c:pt>
              </c:strCache>
            </c:strRef>
          </c:cat>
          <c:val>
            <c:numRef>
              <c:f>Лист2!$M$25:$M$38</c:f>
              <c:numCache>
                <c:formatCode>General</c:formatCode>
                <c:ptCount val="14"/>
                <c:pt idx="0">
                  <c:v>127</c:v>
                </c:pt>
                <c:pt idx="1">
                  <c:v>177</c:v>
                </c:pt>
                <c:pt idx="2">
                  <c:v>200</c:v>
                </c:pt>
                <c:pt idx="3">
                  <c:v>285</c:v>
                </c:pt>
                <c:pt idx="4">
                  <c:v>322</c:v>
                </c:pt>
                <c:pt idx="5">
                  <c:v>586</c:v>
                </c:pt>
                <c:pt idx="6">
                  <c:v>617</c:v>
                </c:pt>
                <c:pt idx="7">
                  <c:v>632</c:v>
                </c:pt>
                <c:pt idx="8">
                  <c:v>979</c:v>
                </c:pt>
                <c:pt idx="9">
                  <c:v>1990</c:v>
                </c:pt>
                <c:pt idx="10">
                  <c:v>2501</c:v>
                </c:pt>
                <c:pt idx="11">
                  <c:v>3047</c:v>
                </c:pt>
                <c:pt idx="12">
                  <c:v>2570</c:v>
                </c:pt>
                <c:pt idx="13">
                  <c:v>5307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131511424"/>
        <c:axId val="131512960"/>
      </c:barChart>
      <c:catAx>
        <c:axId val="131511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1512960"/>
        <c:crosses val="autoZero"/>
        <c:auto val="1"/>
        <c:lblAlgn val="ctr"/>
        <c:lblOffset val="100"/>
        <c:noMultiLvlLbl val="0"/>
      </c:catAx>
      <c:valAx>
        <c:axId val="131512960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31511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99476816374082055"/>
        </c:manualLayout>
      </c:layout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15959B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105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'[сравнительный анализ  по посетителям.xls]Лист2'!$L$9:$L$21</c:f>
              <c:strCache>
                <c:ptCount val="13"/>
                <c:pt idx="0">
                  <c:v>Другое</c:v>
                </c:pt>
                <c:pt idx="1">
                  <c:v>Логистические услуги</c:v>
                </c:pt>
                <c:pt idx="2">
                  <c:v>Оборудование для теплиц и питомников</c:v>
                </c:pt>
                <c:pt idx="3">
                  <c:v>Ландшафтный дизайн</c:v>
                </c:pt>
                <c:pt idx="4">
                  <c:v>Оборудование для продажи цветов</c:v>
                </c:pt>
                <c:pt idx="5">
                  <c:v>Саженцы деревьев и кустарников</c:v>
                </c:pt>
                <c:pt idx="6">
                  <c:v>Грунты, удобрения, средства защиты</c:v>
                </c:pt>
                <c:pt idx="7">
                  <c:v>Товары для сада и садоводства</c:v>
                </c:pt>
                <c:pt idx="8">
                  <c:v>Семена и посадочный материал цветов</c:v>
                </c:pt>
                <c:pt idx="9">
                  <c:v>Аксессуары и упаковка для флористики</c:v>
                </c:pt>
                <c:pt idx="10">
                  <c:v>Предметы декора и интерьера</c:v>
                </c:pt>
                <c:pt idx="11">
                  <c:v>Срезанные цветы, горшечные растения</c:v>
                </c:pt>
                <c:pt idx="12">
                  <c:v>Флористика и дизайн</c:v>
                </c:pt>
              </c:strCache>
            </c:strRef>
          </c:cat>
          <c:val>
            <c:numRef>
              <c:f>'[сравнительный анализ  по посетителям.xls]Лист2'!$M$9:$M$21</c:f>
              <c:numCache>
                <c:formatCode>General</c:formatCode>
                <c:ptCount val="13"/>
                <c:pt idx="0">
                  <c:v>1393</c:v>
                </c:pt>
                <c:pt idx="1">
                  <c:v>1170</c:v>
                </c:pt>
                <c:pt idx="2">
                  <c:v>1505</c:v>
                </c:pt>
                <c:pt idx="3">
                  <c:v>2258</c:v>
                </c:pt>
                <c:pt idx="4">
                  <c:v>2758</c:v>
                </c:pt>
                <c:pt idx="5">
                  <c:v>2868</c:v>
                </c:pt>
                <c:pt idx="6">
                  <c:v>2933</c:v>
                </c:pt>
                <c:pt idx="7">
                  <c:v>2933</c:v>
                </c:pt>
                <c:pt idx="8">
                  <c:v>3441</c:v>
                </c:pt>
                <c:pt idx="9">
                  <c:v>3916</c:v>
                </c:pt>
                <c:pt idx="10">
                  <c:v>4594</c:v>
                </c:pt>
                <c:pt idx="11">
                  <c:v>5652</c:v>
                </c:pt>
                <c:pt idx="12">
                  <c:v>7931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130687744"/>
        <c:axId val="130689280"/>
      </c:barChart>
      <c:catAx>
        <c:axId val="130687744"/>
        <c:scaling>
          <c:orientation val="minMax"/>
        </c:scaling>
        <c:delete val="1"/>
        <c:axPos val="l"/>
        <c:majorTickMark val="out"/>
        <c:minorTickMark val="none"/>
        <c:tickLblPos val="nextTo"/>
        <c:crossAx val="130689280"/>
        <c:crosses val="autoZero"/>
        <c:auto val="1"/>
        <c:lblAlgn val="ctr"/>
        <c:lblOffset val="100"/>
        <c:noMultiLvlLbl val="0"/>
      </c:catAx>
      <c:valAx>
        <c:axId val="130689280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3068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="1" i="0" baseline="0">
          <a:latin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6E2-5322-4029-8A91-9E0F706CEEA3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7720-5268-4725-B9F5-84B96ACEE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45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6E2-5322-4029-8A91-9E0F706CEEA3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7720-5268-4725-B9F5-84B96ACEE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7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6E2-5322-4029-8A91-9E0F706CEEA3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7720-5268-4725-B9F5-84B96ACEE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07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6E2-5322-4029-8A91-9E0F706CEEA3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7720-5268-4725-B9F5-84B96ACEE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63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6E2-5322-4029-8A91-9E0F706CEEA3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7720-5268-4725-B9F5-84B96ACEE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3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6E2-5322-4029-8A91-9E0F706CEEA3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7720-5268-4725-B9F5-84B96ACEE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26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6E2-5322-4029-8A91-9E0F706CEEA3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7720-5268-4725-B9F5-84B96ACEE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48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6E2-5322-4029-8A91-9E0F706CEEA3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7720-5268-4725-B9F5-84B96ACEE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93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6E2-5322-4029-8A91-9E0F706CEEA3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7720-5268-4725-B9F5-84B96ACEE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4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6E2-5322-4029-8A91-9E0F706CEEA3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7720-5268-4725-B9F5-84B96ACEE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39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6E2-5322-4029-8A91-9E0F706CEEA3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7720-5268-4725-B9F5-84B96ACEE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3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BD6E2-5322-4029-8A91-9E0F706CEEA3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27720-5268-4725-B9F5-84B96ACEE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2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12" Type="http://schemas.openxmlformats.org/officeDocument/2006/relationships/image" Target="../media/image56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55.jpeg"/><Relationship Id="rId5" Type="http://schemas.openxmlformats.org/officeDocument/2006/relationships/image" Target="../media/image52.png"/><Relationship Id="rId10" Type="http://schemas.openxmlformats.org/officeDocument/2006/relationships/hyperlink" Target="https://www.greencom.ru/" TargetMode="External"/><Relationship Id="rId4" Type="http://schemas.microsoft.com/office/2007/relationships/hdphoto" Target="../media/hdphoto4.wdp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64.png"/><Relationship Id="rId18" Type="http://schemas.openxmlformats.org/officeDocument/2006/relationships/hyperlink" Target="https://www.instagram.com/flowers_expo_ru" TargetMode="External"/><Relationship Id="rId3" Type="http://schemas.openxmlformats.org/officeDocument/2006/relationships/image" Target="../media/image58.png"/><Relationship Id="rId21" Type="http://schemas.openxmlformats.org/officeDocument/2006/relationships/image" Target="../media/image68.png"/><Relationship Id="rId7" Type="http://schemas.openxmlformats.org/officeDocument/2006/relationships/image" Target="../media/image61.png"/><Relationship Id="rId12" Type="http://schemas.openxmlformats.org/officeDocument/2006/relationships/image" Target="../media/image63.png"/><Relationship Id="rId17" Type="http://schemas.openxmlformats.org/officeDocument/2006/relationships/image" Target="../media/image66.png"/><Relationship Id="rId2" Type="http://schemas.openxmlformats.org/officeDocument/2006/relationships/image" Target="../media/image57.jpg"/><Relationship Id="rId16" Type="http://schemas.openxmlformats.org/officeDocument/2006/relationships/hyperlink" Target="https://vk.com/flowers_expo" TargetMode="External"/><Relationship Id="rId20" Type="http://schemas.openxmlformats.org/officeDocument/2006/relationships/hyperlink" Target="https://ok.ru/group/5419740744928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hyperlink" Target="https://www.flowers-expo.ru/" TargetMode="External"/><Relationship Id="rId5" Type="http://schemas.openxmlformats.org/officeDocument/2006/relationships/image" Target="../media/image59.png"/><Relationship Id="rId15" Type="http://schemas.openxmlformats.org/officeDocument/2006/relationships/image" Target="../media/image65.png"/><Relationship Id="rId23" Type="http://schemas.openxmlformats.org/officeDocument/2006/relationships/image" Target="../media/image69.png"/><Relationship Id="rId10" Type="http://schemas.microsoft.com/office/2007/relationships/hdphoto" Target="../media/hdphoto8.wdp"/><Relationship Id="rId19" Type="http://schemas.openxmlformats.org/officeDocument/2006/relationships/image" Target="../media/image67.png"/><Relationship Id="rId4" Type="http://schemas.openxmlformats.org/officeDocument/2006/relationships/hyperlink" Target="https://www.facebook.com/flowersexpo.moscow/" TargetMode="External"/><Relationship Id="rId9" Type="http://schemas.openxmlformats.org/officeDocument/2006/relationships/image" Target="../media/image62.png"/><Relationship Id="rId14" Type="http://schemas.openxmlformats.org/officeDocument/2006/relationships/hyperlink" Target="twitter.com/flowers_expo" TargetMode="External"/><Relationship Id="rId22" Type="http://schemas.openxmlformats.org/officeDocument/2006/relationships/hyperlink" Target="https://www.youtube.com/channel/UCMuTFkv0LPEfuXjbmGJLas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emf"/><Relationship Id="rId18" Type="http://schemas.openxmlformats.org/officeDocument/2006/relationships/image" Target="../media/image23.emf"/><Relationship Id="rId26" Type="http://schemas.openxmlformats.org/officeDocument/2006/relationships/image" Target="../media/image31.emf"/><Relationship Id="rId3" Type="http://schemas.openxmlformats.org/officeDocument/2006/relationships/tags" Target="../tags/tag5.xml"/><Relationship Id="rId21" Type="http://schemas.openxmlformats.org/officeDocument/2006/relationships/image" Target="../media/image26.emf"/><Relationship Id="rId34" Type="http://schemas.openxmlformats.org/officeDocument/2006/relationships/image" Target="../media/image39.emf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7.emf"/><Relationship Id="rId17" Type="http://schemas.openxmlformats.org/officeDocument/2006/relationships/image" Target="../media/image22.emf"/><Relationship Id="rId25" Type="http://schemas.openxmlformats.org/officeDocument/2006/relationships/image" Target="../media/image30.emf"/><Relationship Id="rId33" Type="http://schemas.openxmlformats.org/officeDocument/2006/relationships/image" Target="../media/image38.emf"/><Relationship Id="rId2" Type="http://schemas.openxmlformats.org/officeDocument/2006/relationships/tags" Target="../tags/tag4.xml"/><Relationship Id="rId16" Type="http://schemas.openxmlformats.org/officeDocument/2006/relationships/image" Target="../media/image21.emf"/><Relationship Id="rId20" Type="http://schemas.openxmlformats.org/officeDocument/2006/relationships/image" Target="../media/image25.emf"/><Relationship Id="rId29" Type="http://schemas.openxmlformats.org/officeDocument/2006/relationships/image" Target="../media/image34.emf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6.emf"/><Relationship Id="rId24" Type="http://schemas.openxmlformats.org/officeDocument/2006/relationships/image" Target="../media/image29.emf"/><Relationship Id="rId32" Type="http://schemas.openxmlformats.org/officeDocument/2006/relationships/image" Target="../media/image37.emf"/><Relationship Id="rId5" Type="http://schemas.openxmlformats.org/officeDocument/2006/relationships/tags" Target="../tags/tag7.xml"/><Relationship Id="rId15" Type="http://schemas.openxmlformats.org/officeDocument/2006/relationships/image" Target="../media/image20.emf"/><Relationship Id="rId23" Type="http://schemas.openxmlformats.org/officeDocument/2006/relationships/image" Target="../media/image28.emf"/><Relationship Id="rId28" Type="http://schemas.openxmlformats.org/officeDocument/2006/relationships/image" Target="../media/image33.emf"/><Relationship Id="rId36" Type="http://schemas.openxmlformats.org/officeDocument/2006/relationships/image" Target="../media/image41.emf"/><Relationship Id="rId10" Type="http://schemas.openxmlformats.org/officeDocument/2006/relationships/image" Target="../media/image15.emf"/><Relationship Id="rId19" Type="http://schemas.openxmlformats.org/officeDocument/2006/relationships/image" Target="../media/image24.emf"/><Relationship Id="rId31" Type="http://schemas.openxmlformats.org/officeDocument/2006/relationships/image" Target="../media/image36.emf"/><Relationship Id="rId4" Type="http://schemas.openxmlformats.org/officeDocument/2006/relationships/tags" Target="../tags/tag6.xml"/><Relationship Id="rId9" Type="http://schemas.openxmlformats.org/officeDocument/2006/relationships/image" Target="../media/image14.jpg"/><Relationship Id="rId14" Type="http://schemas.openxmlformats.org/officeDocument/2006/relationships/image" Target="../media/image19.emf"/><Relationship Id="rId22" Type="http://schemas.openxmlformats.org/officeDocument/2006/relationships/image" Target="../media/image27.emf"/><Relationship Id="rId27" Type="http://schemas.openxmlformats.org/officeDocument/2006/relationships/image" Target="../media/image32.emf"/><Relationship Id="rId30" Type="http://schemas.openxmlformats.org/officeDocument/2006/relationships/image" Target="../media/image35.emf"/><Relationship Id="rId35" Type="http://schemas.openxmlformats.org/officeDocument/2006/relationships/image" Target="../media/image4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chart" Target="../charts/char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chart" Target="../charts/char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4830" y="-7910"/>
            <a:ext cx="15418830" cy="5144400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4606256" y="5020022"/>
            <a:ext cx="72000" cy="7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2347200" y="0"/>
            <a:ext cx="4595453" cy="5143500"/>
            <a:chOff x="2347200" y="0"/>
            <a:chExt cx="4595453" cy="51435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347200" y="0"/>
              <a:ext cx="4595453" cy="5143500"/>
              <a:chOff x="2496827" y="0"/>
              <a:chExt cx="4595453" cy="5143500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2524673" y="0"/>
                <a:ext cx="4536504" cy="5143500"/>
              </a:xfrm>
              <a:prstGeom prst="rect">
                <a:avLst/>
              </a:prstGeom>
              <a:solidFill>
                <a:srgbClr val="EFF5D3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2496827" y="0"/>
                <a:ext cx="0" cy="514350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7092280" y="0"/>
                <a:ext cx="0" cy="514350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201042" y="987574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smtClean="0">
                  <a:solidFill>
                    <a:srgbClr val="C00000"/>
                  </a:solidFill>
                  <a:latin typeface="+mj-lt"/>
                  <a:cs typeface="Segoe UI" panose="020B0502040204020203" pitchFamily="34" charset="0"/>
                </a:rPr>
                <a:t>FlowersExpo-2019</a:t>
              </a:r>
              <a:endParaRPr lang="ru-RU" sz="2700" b="1" dirty="0">
                <a:solidFill>
                  <a:srgbClr val="C00000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41002" y="1394651"/>
              <a:ext cx="36004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320F"/>
                  </a:solidFill>
                </a:rPr>
                <a:t>International trade fair</a:t>
              </a:r>
              <a:endParaRPr lang="en-US" b="1" dirty="0" smtClean="0">
                <a:solidFill>
                  <a:srgbClr val="00320F"/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00320F"/>
                  </a:solidFill>
                </a:rPr>
                <a:t>o</a:t>
              </a:r>
              <a:r>
                <a:rPr lang="en-US" sz="1600" b="1" dirty="0" smtClean="0">
                  <a:solidFill>
                    <a:srgbClr val="00320F"/>
                  </a:solidFill>
                </a:rPr>
                <a:t>n </a:t>
              </a:r>
              <a:r>
                <a:rPr lang="en-US" sz="1600" b="1" dirty="0"/>
                <a:t>floriculture and green </a:t>
              </a:r>
              <a:r>
                <a:rPr lang="en-US" sz="1600" b="1" dirty="0" smtClean="0"/>
                <a:t>industry</a:t>
              </a:r>
              <a:r>
                <a:rPr lang="en-US" sz="1600" b="1" dirty="0" smtClean="0">
                  <a:solidFill>
                    <a:srgbClr val="00320F"/>
                  </a:solidFill>
                </a:rPr>
                <a:t> </a:t>
              </a:r>
              <a:endParaRPr lang="ru-RU" sz="1600" b="1" dirty="0">
                <a:solidFill>
                  <a:srgbClr val="00320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87824" y="3622403"/>
              <a:ext cx="3270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+mj-lt"/>
                </a:rPr>
                <a:t>1</a:t>
              </a:r>
              <a:r>
                <a:rPr lang="en-US" sz="2400" b="1" dirty="0" smtClean="0">
                  <a:solidFill>
                    <a:srgbClr val="C00000"/>
                  </a:solidFill>
                  <a:latin typeface="+mj-lt"/>
                </a:rPr>
                <a:t>0 - 12 </a:t>
              </a:r>
              <a:r>
                <a:rPr lang="en-US" sz="2400" b="1" dirty="0" smtClean="0">
                  <a:solidFill>
                    <a:schemeClr val="accent2"/>
                  </a:solidFill>
                </a:rPr>
                <a:t>September,</a:t>
              </a:r>
              <a:r>
                <a:rPr lang="en-US" sz="2400" b="1" dirty="0" smtClean="0">
                  <a:solidFill>
                    <a:schemeClr val="accent2"/>
                  </a:solidFill>
                  <a:latin typeface="+mj-lt"/>
                </a:rPr>
                <a:t> </a:t>
              </a:r>
              <a:r>
                <a:rPr lang="en-US" sz="2400" b="1" dirty="0" smtClean="0">
                  <a:solidFill>
                    <a:srgbClr val="C00000"/>
                  </a:solidFill>
                  <a:latin typeface="+mj-lt"/>
                </a:rPr>
                <a:t>2019</a:t>
              </a:r>
              <a:endParaRPr lang="ru-RU" sz="24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75046" y="4141059"/>
              <a:ext cx="4536504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/>
                <a:t>International Exhibition </a:t>
              </a:r>
              <a:r>
                <a:rPr lang="en-US" b="1" dirty="0" smtClean="0"/>
                <a:t>Center </a:t>
              </a:r>
              <a:r>
                <a:rPr lang="en-US" b="1" dirty="0" smtClean="0"/>
                <a:t>Crocus Expo</a:t>
              </a:r>
            </a:p>
            <a:p>
              <a:pPr algn="ctr">
                <a:lnSpc>
                  <a:spcPct val="90000"/>
                </a:lnSpc>
              </a:pPr>
              <a:r>
                <a:rPr lang="en-US" b="1" dirty="0" smtClean="0"/>
                <a:t>Moscow, Russia</a:t>
              </a:r>
              <a:endParaRPr lang="ru-RU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75046" y="3075806"/>
              <a:ext cx="4536504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accent2"/>
                  </a:solidFill>
                </a:rPr>
                <a:t>The main exhibition of the year for your business in Russia</a:t>
              </a:r>
              <a:r>
                <a:rPr lang="en-US" b="1" dirty="0" smtClean="0">
                  <a:solidFill>
                    <a:schemeClr val="accent2"/>
                  </a:solidFill>
                </a:rPr>
                <a:t>!</a:t>
              </a:r>
              <a:endParaRPr lang="en-US" b="1" dirty="0" smtClean="0">
                <a:solidFill>
                  <a:schemeClr val="accent2"/>
                </a:solidFill>
                <a:latin typeface="+mj-lt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196972"/>
              <a:ext cx="792088" cy="792088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3023" y="119781"/>
              <a:ext cx="939892" cy="930493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2067694"/>
              <a:ext cx="2356539" cy="966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129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6.82309E-7 L 0.68177 0.00154 " pathEditMode="relative" rAng="0" ptsTypes="AA">
                                      <p:cBhvr>
                                        <p:cTn id="6" dur="1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0" y="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3250" y="-2250"/>
            <a:ext cx="15437250" cy="5145750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476543" y="4948014"/>
            <a:ext cx="72000" cy="72000"/>
          </a:xfrm>
          <a:prstGeom prst="ellipse">
            <a:avLst/>
          </a:prstGeom>
          <a:solidFill>
            <a:srgbClr val="EFF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2347200" y="20538"/>
            <a:ext cx="4599846" cy="5143500"/>
            <a:chOff x="2347200" y="20538"/>
            <a:chExt cx="4599846" cy="5143500"/>
          </a:xfrm>
        </p:grpSpPr>
        <p:cxnSp>
          <p:nvCxnSpPr>
            <p:cNvPr id="206" name="Прямая соединительная линия 205"/>
            <p:cNvCxnSpPr/>
            <p:nvPr/>
          </p:nvCxnSpPr>
          <p:spPr>
            <a:xfrm>
              <a:off x="6942653" y="20538"/>
              <a:ext cx="0" cy="51435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Прямая соединительная линия 206"/>
            <p:cNvCxnSpPr/>
            <p:nvPr/>
          </p:nvCxnSpPr>
          <p:spPr>
            <a:xfrm>
              <a:off x="2347200" y="20538"/>
              <a:ext cx="0" cy="51435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Прямоугольник 207"/>
            <p:cNvSpPr/>
            <p:nvPr/>
          </p:nvSpPr>
          <p:spPr>
            <a:xfrm>
              <a:off x="2375046" y="20538"/>
              <a:ext cx="4536504" cy="5143500"/>
            </a:xfrm>
            <a:prstGeom prst="rect">
              <a:avLst/>
            </a:prstGeom>
            <a:solidFill>
              <a:srgbClr val="EFF5D3">
                <a:alpha val="8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75046" y="349070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Business </a:t>
              </a:r>
              <a:r>
                <a:rPr lang="en-US" b="1" dirty="0" smtClean="0">
                  <a:solidFill>
                    <a:schemeClr val="accent2"/>
                  </a:solidFill>
                </a:rPr>
                <a:t>Program </a:t>
              </a:r>
              <a:r>
                <a:rPr lang="en-US" b="1" dirty="0">
                  <a:solidFill>
                    <a:schemeClr val="accent2"/>
                  </a:solidFill>
                </a:rPr>
                <a:t>of the </a:t>
              </a:r>
              <a:r>
                <a:rPr lang="en-US" b="1" dirty="0" smtClean="0">
                  <a:solidFill>
                    <a:schemeClr val="accent2"/>
                  </a:solidFill>
                </a:rPr>
                <a:t>Trade Fair </a:t>
              </a:r>
              <a:r>
                <a:rPr lang="en-US" b="1" dirty="0">
                  <a:solidFill>
                    <a:schemeClr val="accent2"/>
                  </a:solidFill>
                </a:rPr>
                <a:t>FlowersExpo-2019</a:t>
              </a:r>
              <a:endParaRPr lang="ru-RU" dirty="0">
                <a:solidFill>
                  <a:schemeClr val="accent2"/>
                </a:solidFill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2699800" y="1069150"/>
              <a:ext cx="4160378" cy="861774"/>
              <a:chOff x="2699800" y="1069150"/>
              <a:chExt cx="4160378" cy="861774"/>
            </a:xfrm>
          </p:grpSpPr>
          <p:sp>
            <p:nvSpPr>
              <p:cNvPr id="70" name="Овал 69"/>
              <p:cNvSpPr/>
              <p:nvPr/>
            </p:nvSpPr>
            <p:spPr>
              <a:xfrm>
                <a:off x="2699800" y="1191100"/>
                <a:ext cx="79200" cy="79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827730" y="1069150"/>
                <a:ext cx="4032448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>
                    <a:solidFill>
                      <a:srgbClr val="C00000"/>
                    </a:solidFill>
                  </a:rPr>
                  <a:t>50+</a:t>
                </a:r>
                <a:r>
                  <a:rPr lang="ru-RU" sz="1600" b="1" dirty="0"/>
                  <a:t> </a:t>
                </a:r>
                <a:r>
                  <a:rPr lang="en-US" sz="1600" b="1" dirty="0"/>
                  <a:t>exhibition business events including conferences, presentations and numerous floral shows</a:t>
                </a:r>
                <a:endParaRPr lang="ru-RU" sz="1600" b="1" dirty="0"/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2699800" y="1984349"/>
              <a:ext cx="4153178" cy="615553"/>
              <a:chOff x="2699800" y="1861238"/>
              <a:chExt cx="4153178" cy="615553"/>
            </a:xfrm>
          </p:grpSpPr>
          <p:sp>
            <p:nvSpPr>
              <p:cNvPr id="71" name="Овал 70"/>
              <p:cNvSpPr/>
              <p:nvPr/>
            </p:nvSpPr>
            <p:spPr>
              <a:xfrm>
                <a:off x="2699800" y="1962999"/>
                <a:ext cx="79200" cy="79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827730" y="1861238"/>
                <a:ext cx="4025248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>
                    <a:solidFill>
                      <a:srgbClr val="C00000"/>
                    </a:solidFill>
                  </a:rPr>
                  <a:t>3000+</a:t>
                </a:r>
                <a:r>
                  <a:rPr lang="ru-RU" sz="1600" b="1" dirty="0"/>
                  <a:t> </a:t>
                </a:r>
                <a:r>
                  <a:rPr lang="en-US" sz="1600" b="1" dirty="0"/>
                  <a:t>participants of the exhibition business program </a:t>
                </a:r>
                <a:endParaRPr lang="ru-RU" sz="1600" b="1" dirty="0"/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2699800" y="2653326"/>
              <a:ext cx="4169256" cy="1323439"/>
              <a:chOff x="2699800" y="2653326"/>
              <a:chExt cx="4169256" cy="1323439"/>
            </a:xfrm>
          </p:grpSpPr>
          <p:sp>
            <p:nvSpPr>
              <p:cNvPr id="72" name="Овал 71"/>
              <p:cNvSpPr/>
              <p:nvPr/>
            </p:nvSpPr>
            <p:spPr>
              <a:xfrm>
                <a:off x="2699800" y="2776326"/>
                <a:ext cx="79200" cy="79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2843808" y="2653326"/>
                <a:ext cx="402524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/>
                  <a:t>The championship of Russia on professional </a:t>
                </a:r>
                <a:r>
                  <a:rPr lang="en-US" sz="1600" b="1" dirty="0" smtClean="0"/>
                  <a:t>floristics </a:t>
                </a:r>
                <a:r>
                  <a:rPr lang="en-US" sz="1600" b="1" dirty="0">
                    <a:solidFill>
                      <a:schemeClr val="accent2"/>
                    </a:solidFill>
                  </a:rPr>
                  <a:t>Russian Florist </a:t>
                </a:r>
                <a:r>
                  <a:rPr lang="en-US" sz="1600" b="1" dirty="0" smtClean="0">
                    <a:solidFill>
                      <a:schemeClr val="accent2"/>
                    </a:solidFill>
                  </a:rPr>
                  <a:t>Cup </a:t>
                </a:r>
                <a:r>
                  <a:rPr lang="en-US" sz="1600" b="1" dirty="0" smtClean="0"/>
                  <a:t>– </a:t>
                </a:r>
                <a:r>
                  <a:rPr lang="en-US" sz="1600" b="1" dirty="0"/>
                  <a:t>the most important floral event of the year is organized in the frameworks of the exhibition</a:t>
                </a:r>
                <a:endParaRPr lang="ru-RU" sz="1600" b="1" dirty="0"/>
              </a:p>
            </p:txBody>
          </p:sp>
        </p:grpSp>
      </p:grpSp>
      <p:sp>
        <p:nvSpPr>
          <p:cNvPr id="25" name="Прямоугольник 24"/>
          <p:cNvSpPr/>
          <p:nvPr/>
        </p:nvSpPr>
        <p:spPr>
          <a:xfrm>
            <a:off x="2347199" y="3997844"/>
            <a:ext cx="4595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2"/>
                </a:solidFill>
              </a:rPr>
              <a:t>FlowersExpo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is an effective platform for communication and learning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1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36863E-6 L 0.68264 0.0003 " pathEditMode="relative" rAng="0" ptsTypes="AA">
                                      <p:cBhvr>
                                        <p:cTn id="6" dur="1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3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2311" y="0"/>
            <a:ext cx="15646311" cy="5143500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476543" y="5020022"/>
            <a:ext cx="72000" cy="72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2347200" y="10970"/>
            <a:ext cx="4595453" cy="5143500"/>
            <a:chOff x="2347200" y="10970"/>
            <a:chExt cx="4595453" cy="5143500"/>
          </a:xfrm>
        </p:grpSpPr>
        <p:cxnSp>
          <p:nvCxnSpPr>
            <p:cNvPr id="206" name="Прямая соединительная линия 205"/>
            <p:cNvCxnSpPr/>
            <p:nvPr/>
          </p:nvCxnSpPr>
          <p:spPr>
            <a:xfrm>
              <a:off x="6942653" y="10970"/>
              <a:ext cx="0" cy="51435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Прямая соединительная линия 206"/>
            <p:cNvCxnSpPr/>
            <p:nvPr/>
          </p:nvCxnSpPr>
          <p:spPr>
            <a:xfrm>
              <a:off x="2347200" y="10970"/>
              <a:ext cx="0" cy="51435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Прямоугольник 207"/>
            <p:cNvSpPr/>
            <p:nvPr/>
          </p:nvSpPr>
          <p:spPr>
            <a:xfrm>
              <a:off x="2375046" y="10970"/>
              <a:ext cx="4536504" cy="5143500"/>
            </a:xfrm>
            <a:prstGeom prst="rect">
              <a:avLst/>
            </a:prstGeom>
            <a:solidFill>
              <a:srgbClr val="EFF5D3">
                <a:alpha val="8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i="1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555776" y="188836"/>
              <a:ext cx="422950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Exhibition Partners</a:t>
              </a:r>
              <a:endParaRPr lang="ru-RU" sz="1600" dirty="0">
                <a:solidFill>
                  <a:schemeClr val="accent2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779913" y="627534"/>
              <a:ext cx="29451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Association </a:t>
              </a:r>
              <a:r>
                <a:rPr lang="en-US" sz="1400" b="1" dirty="0" smtClean="0"/>
                <a:t>“Greenhouses </a:t>
              </a:r>
              <a:r>
                <a:rPr lang="en-US" sz="1400" b="1" dirty="0"/>
                <a:t>of </a:t>
              </a:r>
              <a:r>
                <a:rPr lang="en-US" sz="1400" b="1" dirty="0" smtClean="0"/>
                <a:t>Russia”</a:t>
              </a:r>
              <a:endParaRPr lang="ru-RU" sz="1400" b="1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779913" y="1131590"/>
              <a:ext cx="294512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Association of Planting Stock Producers</a:t>
              </a:r>
              <a:endParaRPr lang="ru-RU" sz="1400" b="1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779913" y="1851670"/>
              <a:ext cx="29451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National Guild of Florists</a:t>
              </a:r>
              <a:endParaRPr lang="ru-RU" sz="1400" b="1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779913" y="2787774"/>
              <a:ext cx="29451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“Flowers” magazine</a:t>
              </a:r>
              <a:endParaRPr lang="ru-RU" sz="1400" b="1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779913" y="3579862"/>
              <a:ext cx="29451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Information Portal </a:t>
              </a:r>
              <a:r>
                <a:rPr lang="en-US" sz="1400" b="1" dirty="0" smtClean="0"/>
                <a:t>“</a:t>
              </a:r>
              <a:r>
                <a:rPr lang="en-US" sz="1400" b="1" dirty="0" err="1" smtClean="0"/>
                <a:t>GreenCom</a:t>
              </a:r>
              <a:r>
                <a:rPr lang="en-US" sz="1400" b="1" dirty="0" smtClean="0"/>
                <a:t>”</a:t>
              </a:r>
              <a:endParaRPr lang="ru-RU" sz="1400" b="1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779912" y="4443958"/>
              <a:ext cx="309073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/>
                <a:t>RF </a:t>
              </a:r>
              <a:r>
                <a:rPr lang="ru-RU" sz="1400" b="1" dirty="0" err="1"/>
                <a:t>Chamber</a:t>
              </a:r>
              <a:r>
                <a:rPr lang="ru-RU" sz="1400" b="1" dirty="0"/>
                <a:t> </a:t>
              </a:r>
              <a:r>
                <a:rPr lang="ru-RU" sz="1400" b="1" dirty="0" err="1"/>
                <a:t>of</a:t>
              </a:r>
              <a:r>
                <a:rPr lang="ru-RU" sz="1400" b="1" dirty="0"/>
                <a:t> </a:t>
              </a:r>
              <a:r>
                <a:rPr lang="ru-RU" sz="1400" b="1" dirty="0" err="1"/>
                <a:t>Commerce</a:t>
              </a:r>
              <a:r>
                <a:rPr lang="ru-RU" sz="1400" b="1" dirty="0"/>
                <a:t> </a:t>
              </a:r>
              <a:r>
                <a:rPr lang="ru-RU" sz="1400" b="1" dirty="0" err="1"/>
                <a:t>and</a:t>
              </a:r>
              <a:r>
                <a:rPr lang="ru-RU" sz="1400" b="1" dirty="0"/>
                <a:t> </a:t>
              </a:r>
              <a:r>
                <a:rPr lang="ru-RU" sz="1400" b="1" dirty="0" err="1"/>
                <a:t>Industry</a:t>
              </a:r>
              <a:endParaRPr lang="ru-RU" sz="1400" b="1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555776" y="2427734"/>
              <a:ext cx="42194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General Information Partner</a:t>
              </a:r>
              <a:endParaRPr lang="ru-RU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555776" y="3291830"/>
              <a:ext cx="424286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General Internet Partner</a:t>
              </a:r>
              <a:endParaRPr lang="ru-RU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555776" y="4105404"/>
              <a:ext cx="42723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Exhibition Patronage</a:t>
              </a:r>
              <a:endParaRPr lang="ru-RU" sz="1600" dirty="0">
                <a:solidFill>
                  <a:schemeClr val="accent2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38226"/>
            <a:stretch/>
          </p:blipFill>
          <p:spPr>
            <a:xfrm>
              <a:off x="2611628" y="483518"/>
              <a:ext cx="960894" cy="357995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9016" y="1063888"/>
              <a:ext cx="526672" cy="582355"/>
            </a:xfrm>
            <a:prstGeom prst="rect">
              <a:avLst/>
            </a:prstGeom>
          </p:spPr>
        </p:pic>
        <p:grpSp>
          <p:nvGrpSpPr>
            <p:cNvPr id="13" name="Группа 12"/>
            <p:cNvGrpSpPr/>
            <p:nvPr/>
          </p:nvGrpSpPr>
          <p:grpSpPr>
            <a:xfrm>
              <a:off x="2737715" y="1746172"/>
              <a:ext cx="612000" cy="612000"/>
              <a:chOff x="2737715" y="1746172"/>
              <a:chExt cx="641260" cy="641260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2737715" y="1746172"/>
                <a:ext cx="641260" cy="6412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37715" y="1746172"/>
                <a:ext cx="641260" cy="641260"/>
              </a:xfrm>
              <a:prstGeom prst="rect">
                <a:avLst/>
              </a:prstGeom>
            </p:spPr>
          </p:pic>
        </p:grp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5223" y="2802133"/>
              <a:ext cx="866657" cy="274873"/>
            </a:xfrm>
            <a:prstGeom prst="rect">
              <a:avLst/>
            </a:prstGeom>
          </p:spPr>
        </p:pic>
        <p:pic>
          <p:nvPicPr>
            <p:cNvPr id="32" name="Рисунок 31">
              <a:hlinkClick r:id="rId10"/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5223" y="3704952"/>
              <a:ext cx="866657" cy="189840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7235" y="4401498"/>
              <a:ext cx="633985" cy="694945"/>
            </a:xfrm>
            <a:prstGeom prst="rect">
              <a:avLst/>
            </a:prstGeom>
          </p:spPr>
        </p:pic>
        <p:sp>
          <p:nvSpPr>
            <p:cNvPr id="36" name="Прямоугольник 35"/>
            <p:cNvSpPr/>
            <p:nvPr/>
          </p:nvSpPr>
          <p:spPr>
            <a:xfrm>
              <a:off x="2483768" y="779046"/>
              <a:ext cx="1152128" cy="221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 smtClean="0"/>
                <a:t>Association</a:t>
              </a:r>
            </a:p>
            <a:p>
              <a:pPr algn="ctr">
                <a:lnSpc>
                  <a:spcPct val="80000"/>
                </a:lnSpc>
              </a:pPr>
              <a:r>
                <a:rPr lang="en-US" sz="900" dirty="0"/>
                <a:t>“Greenhouses of Russia”</a:t>
              </a:r>
              <a:endParaRPr lang="ru-RU" sz="900" dirty="0">
                <a:latin typeface="Minion Pro C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49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36863E-6 L 0.6941 -4.36863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6500" y="0"/>
            <a:ext cx="15430500" cy="5143500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476543" y="5020022"/>
            <a:ext cx="72000" cy="72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2347200" y="10970"/>
            <a:ext cx="4595453" cy="5143500"/>
            <a:chOff x="2347200" y="10970"/>
            <a:chExt cx="4595453" cy="5143500"/>
          </a:xfrm>
        </p:grpSpPr>
        <p:cxnSp>
          <p:nvCxnSpPr>
            <p:cNvPr id="206" name="Прямая соединительная линия 205"/>
            <p:cNvCxnSpPr/>
            <p:nvPr/>
          </p:nvCxnSpPr>
          <p:spPr>
            <a:xfrm>
              <a:off x="6942653" y="10970"/>
              <a:ext cx="0" cy="51435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Прямая соединительная линия 206"/>
            <p:cNvCxnSpPr/>
            <p:nvPr/>
          </p:nvCxnSpPr>
          <p:spPr>
            <a:xfrm>
              <a:off x="2347200" y="10970"/>
              <a:ext cx="0" cy="51435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Прямоугольник 207"/>
            <p:cNvSpPr/>
            <p:nvPr/>
          </p:nvSpPr>
          <p:spPr>
            <a:xfrm>
              <a:off x="2375046" y="10970"/>
              <a:ext cx="4536504" cy="5143500"/>
            </a:xfrm>
            <a:prstGeom prst="rect">
              <a:avLst/>
            </a:prstGeom>
            <a:solidFill>
              <a:srgbClr val="EFF5D3">
                <a:alpha val="8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483768" y="462911"/>
              <a:ext cx="43015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Exhibition Organizer</a:t>
              </a:r>
              <a:endParaRPr lang="ru-RU" dirty="0">
                <a:solidFill>
                  <a:schemeClr val="accent2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75046" y="832243"/>
              <a:ext cx="45365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Exhibition Company “</a:t>
              </a:r>
              <a:r>
                <a:rPr lang="en-US" b="1" dirty="0" err="1"/>
                <a:t>GreenExpo</a:t>
              </a:r>
              <a:r>
                <a:rPr lang="en-US" b="1" dirty="0"/>
                <a:t>”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44362"/>
            <a:stretch/>
          </p:blipFill>
          <p:spPr>
            <a:xfrm>
              <a:off x="3527670" y="1228838"/>
              <a:ext cx="472491" cy="447005"/>
            </a:xfrm>
            <a:prstGeom prst="rect">
              <a:avLst/>
            </a:prstGeom>
          </p:spPr>
        </p:pic>
        <p:pic>
          <p:nvPicPr>
            <p:cNvPr id="38" name="Рисунок 37">
              <a:hlinkClick r:id="rId4"/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48" t="4545" r="4657" b="4545"/>
            <a:stretch/>
          </p:blipFill>
          <p:spPr>
            <a:xfrm>
              <a:off x="3188236" y="4141128"/>
              <a:ext cx="412669" cy="399117"/>
            </a:xfrm>
            <a:prstGeom prst="rect">
              <a:avLst/>
            </a:prstGeom>
          </p:spPr>
        </p:pic>
        <p:grpSp>
          <p:nvGrpSpPr>
            <p:cNvPr id="15" name="Группа 14"/>
            <p:cNvGrpSpPr/>
            <p:nvPr/>
          </p:nvGrpSpPr>
          <p:grpSpPr>
            <a:xfrm>
              <a:off x="2684451" y="2927747"/>
              <a:ext cx="3399340" cy="396000"/>
              <a:chOff x="2684451" y="2846079"/>
              <a:chExt cx="3399340" cy="396000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3138663" y="2890191"/>
                <a:ext cx="294512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400" dirty="0"/>
                  <a:t>mail@flowers-expo.ru</a:t>
                </a:r>
                <a:endParaRPr lang="ru-RU" sz="1400" b="1" dirty="0"/>
              </a:p>
            </p:txBody>
          </p:sp>
          <p:pic>
            <p:nvPicPr>
              <p:cNvPr id="4102" name="Picture 6" descr="Картинки по запросу значок почта png transparent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4451" y="2846079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Прямоугольник 20"/>
            <p:cNvSpPr/>
            <p:nvPr/>
          </p:nvSpPr>
          <p:spPr>
            <a:xfrm>
              <a:off x="3138663" y="2027581"/>
              <a:ext cx="36820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IEC Crocus Expo, </a:t>
              </a:r>
              <a:r>
                <a:rPr lang="ru-RU" sz="1400" dirty="0" smtClean="0"/>
                <a:t>143402</a:t>
              </a:r>
              <a:r>
                <a:rPr lang="ru-RU" sz="1400" dirty="0"/>
                <a:t>, </a:t>
              </a:r>
              <a:r>
                <a:rPr lang="en-US" sz="1400" dirty="0"/>
                <a:t>Moscow, Russia</a:t>
              </a:r>
              <a:r>
                <a:rPr lang="ru-RU" sz="1400" dirty="0" smtClean="0"/>
                <a:t>, </a:t>
              </a:r>
              <a:endParaRPr lang="ru-RU" sz="1400" b="1" dirty="0"/>
            </a:p>
          </p:txBody>
        </p:sp>
        <p:pic>
          <p:nvPicPr>
            <p:cNvPr id="4104" name="Picture 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54" t="9571" r="9654" b="9737"/>
            <a:stretch/>
          </p:blipFill>
          <p:spPr bwMode="auto">
            <a:xfrm>
              <a:off x="2684451" y="1983469"/>
              <a:ext cx="396000" cy="396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2684451" y="2455608"/>
              <a:ext cx="3399340" cy="396000"/>
              <a:chOff x="2684451" y="2332078"/>
              <a:chExt cx="3399340" cy="396000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3138663" y="2376190"/>
                <a:ext cx="294512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400" dirty="0"/>
                  <a:t>+7 495 221-12-51</a:t>
                </a:r>
                <a:endParaRPr lang="ru-RU" sz="1400" b="1" dirty="0"/>
              </a:p>
            </p:txBody>
          </p:sp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42" t="6233" r="6042" b="5851"/>
              <a:stretch/>
            </p:blipFill>
            <p:spPr>
              <a:xfrm>
                <a:off x="2684451" y="2332078"/>
                <a:ext cx="396000" cy="396000"/>
              </a:xfrm>
              <a:prstGeom prst="ellipse">
                <a:avLst/>
              </a:prstGeom>
            </p:spPr>
          </p:pic>
        </p:grpSp>
        <p:grpSp>
          <p:nvGrpSpPr>
            <p:cNvPr id="11" name="Группа 10"/>
            <p:cNvGrpSpPr/>
            <p:nvPr/>
          </p:nvGrpSpPr>
          <p:grpSpPr>
            <a:xfrm>
              <a:off x="2684451" y="3399886"/>
              <a:ext cx="3399340" cy="396000"/>
              <a:chOff x="2684451" y="3363838"/>
              <a:chExt cx="3399340" cy="396000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3138663" y="3407950"/>
                <a:ext cx="294512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400" dirty="0" smtClean="0">
                    <a:hlinkClick r:id="rId11"/>
                  </a:rPr>
                  <a:t>www.flowers-expo.ru</a:t>
                </a:r>
                <a:endParaRPr lang="ru-RU" sz="1400" b="1" dirty="0"/>
              </a:p>
            </p:txBody>
          </p:sp>
          <p:pic>
            <p:nvPicPr>
              <p:cNvPr id="4108" name="Picture 12" descr="Похожее изображение">
                <a:hlinkClick r:id="rId11"/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4451" y="3363838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246" y="1252849"/>
              <a:ext cx="648072" cy="454805"/>
            </a:xfrm>
            <a:prstGeom prst="rect">
              <a:avLst/>
            </a:prstGeom>
          </p:spPr>
        </p:pic>
        <p:pic>
          <p:nvPicPr>
            <p:cNvPr id="1026" name="Picture 2" descr="Картинки по запросу значок твиттер png transparent">
              <a:hlinkClick r:id="rId14" action="ppaction://hlinkfile"/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8" t="5660" r="5428" b="5197"/>
            <a:stretch/>
          </p:blipFill>
          <p:spPr bwMode="auto">
            <a:xfrm>
              <a:off x="3696969" y="4142686"/>
              <a:ext cx="396000" cy="396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Группа 7"/>
            <p:cNvGrpSpPr/>
            <p:nvPr/>
          </p:nvGrpSpPr>
          <p:grpSpPr>
            <a:xfrm>
              <a:off x="4166403" y="4139086"/>
              <a:ext cx="461052" cy="403200"/>
              <a:chOff x="4656056" y="3774286"/>
              <a:chExt cx="461052" cy="403200"/>
            </a:xfrm>
          </p:grpSpPr>
          <p:sp>
            <p:nvSpPr>
              <p:cNvPr id="3" name="Овал 2"/>
              <p:cNvSpPr/>
              <p:nvPr/>
            </p:nvSpPr>
            <p:spPr>
              <a:xfrm>
                <a:off x="4706582" y="3795886"/>
                <a:ext cx="360000" cy="36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98" name="Picture 2" descr="Картинки по запросу значок вконтакте png">
                <a:hlinkClick r:id="rId16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79" b="6669"/>
              <a:stretch/>
            </p:blipFill>
            <p:spPr bwMode="auto">
              <a:xfrm>
                <a:off x="4656056" y="3774286"/>
                <a:ext cx="461052" cy="40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Группа 12"/>
            <p:cNvGrpSpPr/>
            <p:nvPr/>
          </p:nvGrpSpPr>
          <p:grpSpPr>
            <a:xfrm>
              <a:off x="5205624" y="4142686"/>
              <a:ext cx="396000" cy="396000"/>
              <a:chOff x="4763321" y="4103145"/>
              <a:chExt cx="396000" cy="396000"/>
            </a:xfrm>
          </p:grpSpPr>
          <p:sp>
            <p:nvSpPr>
              <p:cNvPr id="34" name="Овал 33"/>
              <p:cNvSpPr/>
              <p:nvPr/>
            </p:nvSpPr>
            <p:spPr>
              <a:xfrm>
                <a:off x="4763321" y="4103145"/>
                <a:ext cx="396000" cy="396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" name="Рисунок 11">
                <a:hlinkClick r:id="rId18"/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3321" y="4103145"/>
                <a:ext cx="396000" cy="396000"/>
              </a:xfrm>
              <a:prstGeom prst="rect">
                <a:avLst/>
              </a:prstGeom>
            </p:spPr>
          </p:pic>
        </p:grpSp>
        <p:pic>
          <p:nvPicPr>
            <p:cNvPr id="14" name="Рисунок 13">
              <a:hlinkClick r:id="rId20"/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889" y="4137268"/>
              <a:ext cx="396000" cy="396000"/>
            </a:xfrm>
            <a:prstGeom prst="rect">
              <a:avLst/>
            </a:prstGeom>
          </p:spPr>
        </p:pic>
        <p:grpSp>
          <p:nvGrpSpPr>
            <p:cNvPr id="22" name="Группа 21"/>
            <p:cNvGrpSpPr/>
            <p:nvPr/>
          </p:nvGrpSpPr>
          <p:grpSpPr>
            <a:xfrm>
              <a:off x="5678061" y="4140886"/>
              <a:ext cx="402559" cy="399600"/>
              <a:chOff x="6083791" y="4096545"/>
              <a:chExt cx="402559" cy="399600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6087070" y="4098345"/>
                <a:ext cx="396000" cy="396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Рисунок 16">
                <a:hlinkClick r:id="rId22"/>
              </p:cNvPr>
              <p:cNvPicPr>
                <a:picLocks noChangeAspect="1"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52" t="5689" r="3891" b="3821"/>
              <a:stretch/>
            </p:blipFill>
            <p:spPr>
              <a:xfrm>
                <a:off x="6083791" y="4096545"/>
                <a:ext cx="402559" cy="399600"/>
              </a:xfrm>
              <a:prstGeom prst="rect">
                <a:avLst/>
              </a:prstGeom>
            </p:spPr>
          </p:pic>
        </p:grpSp>
        <p:sp>
          <p:nvSpPr>
            <p:cNvPr id="41" name="Прямоугольник 40"/>
            <p:cNvSpPr/>
            <p:nvPr/>
          </p:nvSpPr>
          <p:spPr>
            <a:xfrm>
              <a:off x="3908831" y="1555133"/>
              <a:ext cx="734467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pt-BR" sz="900" b="1" dirty="0" smtClean="0"/>
                <a:t>RUEF </a:t>
              </a:r>
              <a:r>
                <a:rPr lang="pt-BR" sz="900" b="1" dirty="0" smtClean="0"/>
                <a:t>Member</a:t>
              </a:r>
              <a:endParaRPr lang="ru-RU" sz="9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5340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36863E-6 L 0.68229 -4.36863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2311" y="0"/>
            <a:ext cx="15646311" cy="5143500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476543" y="5020022"/>
            <a:ext cx="72000" cy="72000"/>
          </a:xfrm>
          <a:prstGeom prst="ellipse">
            <a:avLst/>
          </a:prstGeom>
          <a:solidFill>
            <a:srgbClr val="EFF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2347200" y="10970"/>
            <a:ext cx="4595453" cy="5143500"/>
            <a:chOff x="2347200" y="10970"/>
            <a:chExt cx="4595453" cy="5143500"/>
          </a:xfrm>
        </p:grpSpPr>
        <p:cxnSp>
          <p:nvCxnSpPr>
            <p:cNvPr id="206" name="Прямая соединительная линия 205"/>
            <p:cNvCxnSpPr/>
            <p:nvPr/>
          </p:nvCxnSpPr>
          <p:spPr>
            <a:xfrm>
              <a:off x="6942653" y="10970"/>
              <a:ext cx="0" cy="51435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Прямая соединительная линия 206"/>
            <p:cNvCxnSpPr/>
            <p:nvPr/>
          </p:nvCxnSpPr>
          <p:spPr>
            <a:xfrm>
              <a:off x="2347200" y="10970"/>
              <a:ext cx="0" cy="51435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Прямоугольник 207"/>
            <p:cNvSpPr/>
            <p:nvPr/>
          </p:nvSpPr>
          <p:spPr>
            <a:xfrm>
              <a:off x="2375046" y="10970"/>
              <a:ext cx="4536504" cy="5143500"/>
            </a:xfrm>
            <a:prstGeom prst="rect">
              <a:avLst/>
            </a:prstGeom>
            <a:solidFill>
              <a:srgbClr val="EFF5D3">
                <a:alpha val="8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95836" y="1235709"/>
              <a:ext cx="3024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C00000"/>
                  </a:solidFill>
                  <a:latin typeface="+mj-lt"/>
                  <a:cs typeface="Segoe UI" panose="020B0502040204020203" pitchFamily="34" charset="0"/>
                </a:rPr>
                <a:t>FlowersExpo-201</a:t>
              </a:r>
              <a:r>
                <a:rPr lang="ru-RU" sz="2800" b="1" dirty="0" smtClean="0">
                  <a:solidFill>
                    <a:srgbClr val="C00000"/>
                  </a:solidFill>
                  <a:latin typeface="+mj-lt"/>
                  <a:cs typeface="Segoe UI" panose="020B0502040204020203" pitchFamily="34" charset="0"/>
                </a:rPr>
                <a:t>9!</a:t>
              </a:r>
              <a:endParaRPr lang="ru-RU" sz="2800" b="1" dirty="0">
                <a:solidFill>
                  <a:srgbClr val="C00000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07804" y="703345"/>
              <a:ext cx="36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4616"/>
                  </a:solidFill>
                  <a:latin typeface="+mj-lt"/>
                </a:rPr>
                <a:t>See You at</a:t>
              </a:r>
              <a:endParaRPr lang="ru-RU" sz="2000" b="1" dirty="0">
                <a:solidFill>
                  <a:srgbClr val="004616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62046" y="3399842"/>
              <a:ext cx="3818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+mj-lt"/>
                </a:rPr>
                <a:t>10</a:t>
              </a:r>
              <a:r>
                <a:rPr lang="en-US" sz="2400" b="1" dirty="0" smtClean="0">
                  <a:solidFill>
                    <a:srgbClr val="C00000"/>
                  </a:solidFill>
                  <a:latin typeface="+mj-lt"/>
                </a:rPr>
                <a:t> - </a:t>
              </a:r>
              <a:r>
                <a:rPr lang="en-US" sz="2400" b="1" dirty="0" smtClean="0">
                  <a:solidFill>
                    <a:srgbClr val="C00000"/>
                  </a:solidFill>
                  <a:latin typeface="+mj-lt"/>
                </a:rPr>
                <a:t>12 September, 201</a:t>
              </a:r>
              <a:r>
                <a:rPr lang="ru-RU" sz="2400" b="1" dirty="0" smtClean="0">
                  <a:solidFill>
                    <a:srgbClr val="C00000"/>
                  </a:solidFill>
                  <a:latin typeface="+mj-lt"/>
                </a:rPr>
                <a:t>9</a:t>
              </a:r>
              <a:endParaRPr lang="ru-RU" sz="24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07904" y="4141059"/>
              <a:ext cx="1872208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smtClean="0"/>
                <a:t>IEC Crocus </a:t>
              </a:r>
              <a:r>
                <a:rPr lang="en-US" b="1" dirty="0"/>
                <a:t>Expo</a:t>
              </a:r>
            </a:p>
            <a:p>
              <a:pPr algn="ctr">
                <a:lnSpc>
                  <a:spcPct val="90000"/>
                </a:lnSpc>
              </a:pPr>
              <a:r>
                <a:rPr lang="en-US" b="1" dirty="0"/>
                <a:t>Moscow, Russia</a:t>
              </a:r>
              <a:endParaRPr lang="ru-RU" b="1" dirty="0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2002365"/>
              <a:ext cx="2860595" cy="1173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323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36863E-6 L 0.7099 -4.36863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8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3250" y="-2250"/>
            <a:ext cx="15437250" cy="5145750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06256" y="4948014"/>
            <a:ext cx="72000" cy="72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347200" y="0"/>
            <a:ext cx="4595453" cy="5143500"/>
            <a:chOff x="2347200" y="0"/>
            <a:chExt cx="4595453" cy="51435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347200" y="0"/>
              <a:ext cx="4595453" cy="5143500"/>
              <a:chOff x="2496827" y="0"/>
              <a:chExt cx="4595453" cy="5143500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2524673" y="0"/>
                <a:ext cx="4536504" cy="5143500"/>
              </a:xfrm>
              <a:prstGeom prst="rect">
                <a:avLst/>
              </a:prstGeom>
              <a:solidFill>
                <a:srgbClr val="EFF5D3">
                  <a:alpha val="8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2496827" y="0"/>
                <a:ext cx="0" cy="514350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7092280" y="0"/>
                <a:ext cx="0" cy="514350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Прямоугольник 21"/>
            <p:cNvSpPr/>
            <p:nvPr/>
          </p:nvSpPr>
          <p:spPr>
            <a:xfrm>
              <a:off x="4067944" y="3830480"/>
              <a:ext cx="2808312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dirty="0"/>
                <a:t>by results of</a:t>
              </a:r>
              <a:r>
                <a:rPr lang="ru-RU" sz="1300" dirty="0"/>
                <a:t> </a:t>
              </a:r>
              <a:r>
                <a:rPr lang="ru-RU" sz="1300" dirty="0" err="1"/>
                <a:t>the</a:t>
              </a:r>
              <a:r>
                <a:rPr lang="ru-RU" sz="1300" dirty="0"/>
                <a:t> </a:t>
              </a:r>
              <a:r>
                <a:rPr lang="ru-RU" sz="1300" dirty="0" err="1"/>
                <a:t>All-Russian</a:t>
              </a:r>
              <a:r>
                <a:rPr lang="ru-RU" sz="1300" dirty="0"/>
                <a:t> </a:t>
              </a:r>
              <a:r>
                <a:rPr lang="ru-RU" sz="1300" dirty="0" err="1"/>
                <a:t>Rating</a:t>
              </a:r>
              <a:r>
                <a:rPr lang="ru-RU" sz="1300" dirty="0"/>
                <a:t> </a:t>
              </a:r>
              <a:endParaRPr lang="en-US" sz="1300" dirty="0" smtClean="0"/>
            </a:p>
            <a:p>
              <a:r>
                <a:rPr lang="ru-RU" sz="1300" dirty="0" err="1" smtClean="0"/>
                <a:t>of</a:t>
              </a:r>
              <a:r>
                <a:rPr lang="ru-RU" sz="1300" dirty="0" smtClean="0"/>
                <a:t> </a:t>
              </a:r>
              <a:r>
                <a:rPr lang="ru-RU" sz="1300" dirty="0" err="1"/>
                <a:t>Exhibitions</a:t>
              </a:r>
              <a:r>
                <a:rPr lang="ru-RU" sz="1300" dirty="0"/>
                <a:t> </a:t>
              </a:r>
              <a:r>
                <a:rPr lang="ru-RU" sz="1300" dirty="0" err="1"/>
                <a:t>in</a:t>
              </a:r>
              <a:r>
                <a:rPr lang="ru-RU" sz="1300" dirty="0"/>
                <a:t> 2017/18, </a:t>
              </a:r>
              <a:r>
                <a:rPr lang="ru-RU" sz="1300" dirty="0" err="1"/>
                <a:t>held</a:t>
              </a:r>
              <a:r>
                <a:rPr lang="ru-RU" sz="1300" dirty="0"/>
                <a:t> </a:t>
              </a:r>
              <a:r>
                <a:rPr lang="ru-RU" sz="1300" dirty="0" err="1"/>
                <a:t>by</a:t>
              </a:r>
              <a:r>
                <a:rPr lang="ru-RU" sz="1300" dirty="0"/>
                <a:t> </a:t>
              </a:r>
              <a:r>
                <a:rPr lang="ru-RU" sz="1300" dirty="0" err="1"/>
                <a:t>the</a:t>
              </a:r>
              <a:r>
                <a:rPr lang="ru-RU" sz="1300" dirty="0"/>
                <a:t> </a:t>
              </a:r>
              <a:r>
                <a:rPr lang="ru-RU" sz="1300" dirty="0" err="1"/>
                <a:t>Russian</a:t>
              </a:r>
              <a:r>
                <a:rPr lang="ru-RU" sz="1300" dirty="0"/>
                <a:t> </a:t>
              </a:r>
              <a:r>
                <a:rPr lang="ru-RU" sz="1300" dirty="0" err="1"/>
                <a:t>Union</a:t>
              </a:r>
              <a:r>
                <a:rPr lang="ru-RU" sz="1300" dirty="0"/>
                <a:t> </a:t>
              </a:r>
              <a:r>
                <a:rPr lang="ru-RU" sz="1300" dirty="0" err="1"/>
                <a:t>of</a:t>
              </a:r>
              <a:r>
                <a:rPr lang="ru-RU" sz="1300" dirty="0"/>
                <a:t> </a:t>
              </a:r>
              <a:r>
                <a:rPr lang="ru-RU" sz="1300" dirty="0" err="1"/>
                <a:t>Exhibitions</a:t>
              </a:r>
              <a:r>
                <a:rPr lang="ru-RU" sz="1300" dirty="0"/>
                <a:t> </a:t>
              </a:r>
              <a:r>
                <a:rPr lang="ru-RU" sz="1300" dirty="0" err="1"/>
                <a:t>and</a:t>
              </a:r>
              <a:r>
                <a:rPr lang="ru-RU" sz="1300" dirty="0"/>
                <a:t> </a:t>
              </a:r>
              <a:r>
                <a:rPr lang="ru-RU" sz="1300" dirty="0" err="1"/>
                <a:t>Fairs</a:t>
              </a:r>
              <a:endParaRPr lang="ru-RU" sz="1300" b="1" dirty="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523873" y="1203606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523873" y="2010510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523873" y="2715774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54164" y="464934"/>
              <a:ext cx="457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International </a:t>
              </a:r>
              <a:r>
                <a:rPr lang="en-US" b="1" dirty="0" smtClean="0"/>
                <a:t>Exhibition</a:t>
              </a:r>
            </a:p>
            <a:p>
              <a:pPr algn="ctr"/>
              <a:r>
                <a:rPr lang="en-US" sz="2400" b="1" dirty="0" err="1">
                  <a:solidFill>
                    <a:schemeClr val="accent2"/>
                  </a:solidFill>
                </a:rPr>
                <a:t>FlowersExpo</a:t>
              </a:r>
              <a:endParaRPr lang="ru-RU" b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347200" y="1347614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400" b="1" dirty="0"/>
                <a:t>Unique platform presenting all segments of flower industry, floristics and landscape design</a:t>
              </a:r>
              <a:endParaRPr lang="ru-RU" sz="1400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347200" y="2092603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Miniature </a:t>
              </a:r>
              <a:r>
                <a:rPr lang="en-US" sz="1400" b="1" dirty="0" smtClean="0">
                  <a:solidFill>
                    <a:schemeClr val="accent2"/>
                  </a:solidFill>
                </a:rPr>
                <a:t>model</a:t>
              </a:r>
            </a:p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of </a:t>
              </a:r>
              <a:r>
                <a:rPr lang="en-US" sz="1400" b="1" dirty="0">
                  <a:solidFill>
                    <a:schemeClr val="accent2"/>
                  </a:solidFill>
                </a:rPr>
                <a:t>the Russian flower and plant market</a:t>
              </a:r>
              <a:endParaRPr lang="ru-RU" sz="1400" dirty="0">
                <a:solidFill>
                  <a:schemeClr val="accent2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347200" y="2769771"/>
              <a:ext cx="4572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The best Russian </a:t>
              </a:r>
              <a:r>
                <a:rPr lang="en-US" sz="1400" b="1" dirty="0" smtClean="0">
                  <a:solidFill>
                    <a:schemeClr val="accent2"/>
                  </a:solidFill>
                </a:rPr>
                <a:t>exhibition</a:t>
              </a:r>
            </a:p>
            <a:p>
              <a:pPr algn="ctr"/>
              <a:r>
                <a:rPr lang="en-US" sz="1400" b="1" dirty="0"/>
                <a:t>on Floriculture, Floristics. Gardening, Landscape </a:t>
              </a:r>
              <a:r>
                <a:rPr lang="en-US" sz="1400" b="1" dirty="0" smtClean="0"/>
                <a:t>Design</a:t>
              </a:r>
            </a:p>
            <a:p>
              <a:pPr algn="ctr"/>
              <a:r>
                <a:rPr lang="en-US" sz="1400" dirty="0"/>
                <a:t>in all categories (exhibition space, international representation, professional interest, market coverage)</a:t>
              </a:r>
              <a:endParaRPr lang="ru-RU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7" y="3760234"/>
              <a:ext cx="1558159" cy="1259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18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36863E-6 L 0.68264 0.0003 " pathEditMode="relative" rAng="0" ptsTypes="AA">
                                      <p:cBhvr>
                                        <p:cTn id="6" dur="1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3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0030" y="0"/>
            <a:ext cx="15416133" cy="5143500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23157" y="5020022"/>
            <a:ext cx="72000" cy="7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347199" y="0"/>
            <a:ext cx="4595454" cy="5143500"/>
            <a:chOff x="2347199" y="0"/>
            <a:chExt cx="4595454" cy="5143500"/>
          </a:xfrm>
        </p:grpSpPr>
        <p:cxnSp>
          <p:nvCxnSpPr>
            <p:cNvPr id="206" name="Прямая соединительная линия 205"/>
            <p:cNvCxnSpPr/>
            <p:nvPr/>
          </p:nvCxnSpPr>
          <p:spPr>
            <a:xfrm>
              <a:off x="6942653" y="0"/>
              <a:ext cx="0" cy="51435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Прямая соединительная линия 206"/>
            <p:cNvCxnSpPr/>
            <p:nvPr/>
          </p:nvCxnSpPr>
          <p:spPr>
            <a:xfrm>
              <a:off x="2347200" y="0"/>
              <a:ext cx="0" cy="51435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Прямоугольник 207"/>
            <p:cNvSpPr/>
            <p:nvPr/>
          </p:nvSpPr>
          <p:spPr>
            <a:xfrm>
              <a:off x="2375046" y="0"/>
              <a:ext cx="4536504" cy="5143500"/>
            </a:xfrm>
            <a:prstGeom prst="rect">
              <a:avLst/>
            </a:prstGeom>
            <a:solidFill>
              <a:srgbClr val="EFF5D3">
                <a:alpha val="8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2485954" y="915566"/>
              <a:ext cx="15841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Cut flowers and potted plants</a:t>
              </a:r>
              <a:endParaRPr lang="ru-RU" sz="1300" b="1" dirty="0"/>
            </a:p>
          </p:txBody>
        </p:sp>
        <p:sp>
          <p:nvSpPr>
            <p:cNvPr id="204" name="Прямоугольник 203"/>
            <p:cNvSpPr/>
            <p:nvPr/>
          </p:nvSpPr>
          <p:spPr>
            <a:xfrm>
              <a:off x="5472216" y="920350"/>
              <a:ext cx="133537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b="1" dirty="0"/>
                <a:t>Nursery Sector, </a:t>
              </a:r>
              <a:r>
                <a:rPr lang="en-US" sz="1400" b="1" dirty="0" smtClean="0"/>
                <a:t>Landscape</a:t>
              </a:r>
            </a:p>
            <a:p>
              <a:pPr algn="r"/>
              <a:r>
                <a:rPr lang="en-US" sz="1400" b="1" dirty="0" smtClean="0"/>
                <a:t>and </a:t>
              </a:r>
              <a:r>
                <a:rPr lang="en-US" sz="1400" b="1" dirty="0"/>
                <a:t>Ecology</a:t>
              </a:r>
              <a:endParaRPr lang="ru-RU" sz="1300" b="1" dirty="0"/>
            </a:p>
          </p:txBody>
        </p:sp>
        <p:sp>
          <p:nvSpPr>
            <p:cNvPr id="205" name="Прямоугольник 204"/>
            <p:cNvSpPr/>
            <p:nvPr/>
          </p:nvSpPr>
          <p:spPr>
            <a:xfrm>
              <a:off x="5612601" y="1851670"/>
              <a:ext cx="119498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b="1" dirty="0"/>
                <a:t>Flower Arrangement and Design</a:t>
              </a:r>
              <a:endParaRPr lang="ru-RU" sz="1300" b="1" dirty="0"/>
            </a:p>
          </p:txBody>
        </p:sp>
        <p:sp>
          <p:nvSpPr>
            <p:cNvPr id="1160" name="Прямоугольник 1159"/>
            <p:cNvSpPr/>
            <p:nvPr/>
          </p:nvSpPr>
          <p:spPr>
            <a:xfrm>
              <a:off x="2347199" y="244739"/>
              <a:ext cx="459545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/>
                <a:t>Main </a:t>
              </a:r>
              <a:r>
                <a:rPr lang="en-US" sz="2400" b="1" dirty="0" smtClean="0"/>
                <a:t>Exhibition Sectors</a:t>
              </a:r>
              <a:endParaRPr lang="ru-RU" sz="2400" dirty="0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5328216" y="2818980"/>
              <a:ext cx="147937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b="1" dirty="0" smtClean="0"/>
                <a:t>Equipment</a:t>
              </a:r>
            </a:p>
            <a:p>
              <a:pPr algn="r"/>
              <a:r>
                <a:rPr lang="en-US" sz="1400" b="1" dirty="0" smtClean="0"/>
                <a:t>and </a:t>
              </a:r>
              <a:r>
                <a:rPr lang="en-US" sz="1400" b="1" dirty="0"/>
                <a:t>Technologies</a:t>
              </a:r>
              <a:endParaRPr lang="ru-RU" sz="1300" b="1" dirty="0"/>
            </a:p>
          </p:txBody>
        </p:sp>
        <p:sp>
          <p:nvSpPr>
            <p:cNvPr id="210" name="Прямоугольник 209"/>
            <p:cNvSpPr/>
            <p:nvPr/>
          </p:nvSpPr>
          <p:spPr>
            <a:xfrm>
              <a:off x="2519772" y="2818980"/>
              <a:ext cx="140402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Related products </a:t>
              </a:r>
              <a:endParaRPr lang="ru-RU" sz="1300" b="1" dirty="0"/>
            </a:p>
          </p:txBody>
        </p:sp>
        <p:cxnSp>
          <p:nvCxnSpPr>
            <p:cNvPr id="1165" name="Прямая соединительная линия 1164"/>
            <p:cNvCxnSpPr/>
            <p:nvPr/>
          </p:nvCxnSpPr>
          <p:spPr>
            <a:xfrm>
              <a:off x="2555776" y="1419622"/>
              <a:ext cx="126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Прямая соединительная линия 214"/>
            <p:cNvCxnSpPr/>
            <p:nvPr/>
          </p:nvCxnSpPr>
          <p:spPr>
            <a:xfrm>
              <a:off x="5328216" y="3319071"/>
              <a:ext cx="140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Прямая соединительная линия 215"/>
            <p:cNvCxnSpPr/>
            <p:nvPr/>
          </p:nvCxnSpPr>
          <p:spPr>
            <a:xfrm>
              <a:off x="2555776" y="3319071"/>
              <a:ext cx="1267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Прямая соединительная линия 216"/>
            <p:cNvCxnSpPr/>
            <p:nvPr/>
          </p:nvCxnSpPr>
          <p:spPr>
            <a:xfrm>
              <a:off x="5436096" y="2571750"/>
              <a:ext cx="129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Прямая соединительная линия 217"/>
            <p:cNvCxnSpPr/>
            <p:nvPr/>
          </p:nvCxnSpPr>
          <p:spPr>
            <a:xfrm>
              <a:off x="5598094" y="1635646"/>
              <a:ext cx="111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Прямая соединительная линия 218"/>
            <p:cNvCxnSpPr/>
            <p:nvPr/>
          </p:nvCxnSpPr>
          <p:spPr>
            <a:xfrm flipV="1">
              <a:off x="3815784" y="2869900"/>
              <a:ext cx="452526" cy="4491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Прямая соединительная линия 221"/>
            <p:cNvCxnSpPr/>
            <p:nvPr/>
          </p:nvCxnSpPr>
          <p:spPr>
            <a:xfrm flipH="1" flipV="1">
              <a:off x="4932040" y="2887023"/>
              <a:ext cx="396176" cy="4320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4"/>
            <p:cNvGrpSpPr/>
            <p:nvPr/>
          </p:nvGrpSpPr>
          <p:grpSpPr>
            <a:xfrm>
              <a:off x="3706047" y="975370"/>
              <a:ext cx="1906222" cy="1903417"/>
              <a:chOff x="3706047" y="1388254"/>
              <a:chExt cx="1906222" cy="1903417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82486">
                <a:off x="3706047" y="1388254"/>
                <a:ext cx="1906221" cy="1903417"/>
              </a:xfrm>
              <a:prstGeom prst="rect">
                <a:avLst/>
              </a:prstGeom>
            </p:spPr>
          </p:pic>
          <p:sp>
            <p:nvSpPr>
              <p:cNvPr id="1159" name="Овал 1158"/>
              <p:cNvSpPr/>
              <p:nvPr/>
            </p:nvSpPr>
            <p:spPr>
              <a:xfrm>
                <a:off x="3740061" y="1403953"/>
                <a:ext cx="1872208" cy="1878831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4079143" y="1524034"/>
              <a:ext cx="37833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50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%</a:t>
              </a:r>
              <a:endParaRPr lang="ru-RU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229473" y="2531528"/>
              <a:ext cx="37833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4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%</a:t>
              </a:r>
              <a:endParaRPr lang="ru-RU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042883" y="1631654"/>
              <a:ext cx="37833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2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4%</a:t>
              </a:r>
              <a:endParaRPr lang="ru-RU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547573" y="2552131"/>
              <a:ext cx="37833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10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%</a:t>
              </a:r>
              <a:endParaRPr lang="ru-RU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975902" y="2288502"/>
              <a:ext cx="37833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12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%</a:t>
              </a:r>
              <a:endParaRPr lang="ru-RU" sz="13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2357298" y="35238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Novelties, innovations, </a:t>
            </a:r>
            <a:r>
              <a:rPr lang="en-US" sz="2000" b="1" dirty="0" smtClean="0">
                <a:solidFill>
                  <a:schemeClr val="accent2"/>
                </a:solidFill>
              </a:rPr>
              <a:t>trends</a:t>
            </a: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are </a:t>
            </a:r>
            <a:r>
              <a:rPr lang="en-US" sz="2000" b="1" dirty="0">
                <a:solidFill>
                  <a:schemeClr val="accent2"/>
                </a:solidFill>
              </a:rPr>
              <a:t>in the focus of the fair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22" y="4299942"/>
            <a:ext cx="638352" cy="63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9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6863E-6 L 0.68021 -4.36863E-6 " pathEditMode="relative" rAng="0" ptsTypes="AA">
                                      <p:cBhvr>
                                        <p:cTn id="6" dur="1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1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9750" y="0"/>
            <a:ext cx="15430500" cy="5143500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504856" y="5020030"/>
            <a:ext cx="72000" cy="72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347200" y="-20538"/>
            <a:ext cx="4595453" cy="5164038"/>
            <a:chOff x="2347200" y="-20538"/>
            <a:chExt cx="4595453" cy="5164038"/>
          </a:xfrm>
        </p:grpSpPr>
        <p:cxnSp>
          <p:nvCxnSpPr>
            <p:cNvPr id="206" name="Прямая соединительная линия 205"/>
            <p:cNvCxnSpPr/>
            <p:nvPr/>
          </p:nvCxnSpPr>
          <p:spPr>
            <a:xfrm>
              <a:off x="6942653" y="-20538"/>
              <a:ext cx="0" cy="51435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Прямая соединительная линия 206"/>
            <p:cNvCxnSpPr/>
            <p:nvPr/>
          </p:nvCxnSpPr>
          <p:spPr>
            <a:xfrm>
              <a:off x="2347200" y="-20538"/>
              <a:ext cx="0" cy="51435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Прямоугольник 207"/>
            <p:cNvSpPr/>
            <p:nvPr/>
          </p:nvSpPr>
          <p:spPr>
            <a:xfrm>
              <a:off x="2375046" y="0"/>
              <a:ext cx="4536504" cy="5143500"/>
            </a:xfrm>
            <a:prstGeom prst="rect">
              <a:avLst/>
            </a:prstGeom>
            <a:solidFill>
              <a:srgbClr val="EFF5D3">
                <a:alpha val="8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2496320" y="2505152"/>
              <a:ext cx="15841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Russian participants</a:t>
              </a:r>
              <a:endParaRPr lang="ru-RU" sz="1300" b="1" dirty="0"/>
            </a:p>
          </p:txBody>
        </p:sp>
        <p:sp>
          <p:nvSpPr>
            <p:cNvPr id="204" name="Прямоугольник 203"/>
            <p:cNvSpPr/>
            <p:nvPr/>
          </p:nvSpPr>
          <p:spPr>
            <a:xfrm>
              <a:off x="5675659" y="2505152"/>
              <a:ext cx="11285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b="1" dirty="0"/>
                <a:t>Foreign participants</a:t>
              </a:r>
              <a:endParaRPr lang="ru-RU" sz="1300" b="1" dirty="0"/>
            </a:p>
          </p:txBody>
        </p:sp>
        <p:sp>
          <p:nvSpPr>
            <p:cNvPr id="1160" name="Прямоугольник 1159"/>
            <p:cNvSpPr/>
            <p:nvPr/>
          </p:nvSpPr>
          <p:spPr>
            <a:xfrm>
              <a:off x="2375046" y="195486"/>
              <a:ext cx="453650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accent2"/>
                  </a:solidFill>
                </a:rPr>
                <a:t>FlowersExpo</a:t>
              </a:r>
              <a:r>
                <a:rPr lang="en-US" sz="2400" b="1" dirty="0" smtClean="0">
                  <a:solidFill>
                    <a:schemeClr val="accent2"/>
                  </a:solidFill>
                </a:rPr>
                <a:t>-</a:t>
              </a:r>
              <a:r>
                <a:rPr lang="ru-RU" sz="2400" b="1" dirty="0" smtClean="0">
                  <a:solidFill>
                    <a:srgbClr val="C00000"/>
                  </a:solidFill>
                </a:rPr>
                <a:t>2018</a:t>
              </a:r>
              <a:endParaRPr lang="ru-RU" sz="2400" dirty="0">
                <a:solidFill>
                  <a:srgbClr val="C00000"/>
                </a:solidFill>
              </a:endParaRPr>
            </a:p>
            <a:p>
              <a:pPr algn="ctr"/>
              <a:r>
                <a:rPr lang="en-US" sz="2000" b="1" dirty="0"/>
                <a:t>Statistics</a:t>
              </a:r>
              <a:endParaRPr lang="ru-RU" sz="2000" b="1" dirty="0" smtClean="0"/>
            </a:p>
          </p:txBody>
        </p:sp>
        <p:cxnSp>
          <p:nvCxnSpPr>
            <p:cNvPr id="1165" name="Прямая соединительная линия 1164"/>
            <p:cNvCxnSpPr/>
            <p:nvPr/>
          </p:nvCxnSpPr>
          <p:spPr>
            <a:xfrm>
              <a:off x="2568328" y="3028372"/>
              <a:ext cx="129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Прямая соединительная линия 217"/>
            <p:cNvCxnSpPr/>
            <p:nvPr/>
          </p:nvCxnSpPr>
          <p:spPr>
            <a:xfrm>
              <a:off x="5355900" y="3028372"/>
              <a:ext cx="136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1" name="Прямоугольник 1160"/>
            <p:cNvSpPr/>
            <p:nvPr/>
          </p:nvSpPr>
          <p:spPr>
            <a:xfrm>
              <a:off x="2357298" y="964927"/>
              <a:ext cx="4572000" cy="5693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</a:rPr>
                <a:t>420</a:t>
              </a:r>
              <a:r>
                <a:rPr lang="en-US" sz="1500" b="1" dirty="0"/>
                <a:t> companies from </a:t>
              </a:r>
              <a:r>
                <a:rPr lang="en-US" sz="1600" b="1" dirty="0">
                  <a:solidFill>
                    <a:schemeClr val="accent2"/>
                  </a:solidFill>
                </a:rPr>
                <a:t>25</a:t>
              </a:r>
              <a:r>
                <a:rPr lang="en-US" sz="1500" b="1" dirty="0"/>
                <a:t> </a:t>
              </a:r>
              <a:r>
                <a:rPr lang="en-US" sz="1500" b="1" dirty="0" smtClean="0"/>
                <a:t>countries</a:t>
              </a:r>
            </a:p>
            <a:p>
              <a:pPr algn="ctr"/>
              <a:r>
                <a:rPr lang="en-US" sz="1500" b="1" dirty="0" smtClean="0"/>
                <a:t>took </a:t>
              </a:r>
              <a:r>
                <a:rPr lang="en-US" sz="1500" b="1" dirty="0"/>
                <a:t>part In the exhibition</a:t>
              </a:r>
              <a:endParaRPr lang="ru-RU" sz="15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29" name="Группа 28"/>
            <p:cNvGrpSpPr>
              <a:grpSpLocks noChangeAspect="1"/>
            </p:cNvGrpSpPr>
            <p:nvPr/>
          </p:nvGrpSpPr>
          <p:grpSpPr>
            <a:xfrm>
              <a:off x="5940224" y="3092526"/>
              <a:ext cx="648000" cy="647999"/>
              <a:chOff x="1441297" y="2124997"/>
              <a:chExt cx="772544" cy="772544"/>
            </a:xfrm>
          </p:grpSpPr>
          <p:sp>
            <p:nvSpPr>
              <p:cNvPr id="31" name="Freeform 17"/>
              <p:cNvSpPr>
                <a:spLocks noChangeAspect="1" noEditPoints="1"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1473486" y="2157189"/>
                <a:ext cx="708165" cy="708169"/>
              </a:xfrm>
              <a:custGeom>
                <a:avLst/>
                <a:gdLst>
                  <a:gd name="T0" fmla="*/ 2080 w 2080"/>
                  <a:gd name="T1" fmla="*/ 1040 h 2080"/>
                  <a:gd name="T2" fmla="*/ 0 w 2080"/>
                  <a:gd name="T3" fmla="*/ 1040 h 2080"/>
                  <a:gd name="T4" fmla="*/ 1104 w 2080"/>
                  <a:gd name="T5" fmla="*/ 690 h 2080"/>
                  <a:gd name="T6" fmla="*/ 990 w 2080"/>
                  <a:gd name="T7" fmla="*/ 855 h 2080"/>
                  <a:gd name="T8" fmla="*/ 1135 w 2080"/>
                  <a:gd name="T9" fmla="*/ 1158 h 2080"/>
                  <a:gd name="T10" fmla="*/ 1358 w 2080"/>
                  <a:gd name="T11" fmla="*/ 1163 h 2080"/>
                  <a:gd name="T12" fmla="*/ 1450 w 2080"/>
                  <a:gd name="T13" fmla="*/ 1388 h 2080"/>
                  <a:gd name="T14" fmla="*/ 1489 w 2080"/>
                  <a:gd name="T15" fmla="*/ 1717 h 2080"/>
                  <a:gd name="T16" fmla="*/ 1784 w 2080"/>
                  <a:gd name="T17" fmla="*/ 1402 h 2080"/>
                  <a:gd name="T18" fmla="*/ 1887 w 2080"/>
                  <a:gd name="T19" fmla="*/ 970 h 2080"/>
                  <a:gd name="T20" fmla="*/ 1976 w 2080"/>
                  <a:gd name="T21" fmla="*/ 848 h 2080"/>
                  <a:gd name="T22" fmla="*/ 1656 w 2080"/>
                  <a:gd name="T23" fmla="*/ 304 h 2080"/>
                  <a:gd name="T24" fmla="*/ 1480 w 2080"/>
                  <a:gd name="T25" fmla="*/ 200 h 2080"/>
                  <a:gd name="T26" fmla="*/ 1312 w 2080"/>
                  <a:gd name="T27" fmla="*/ 285 h 2080"/>
                  <a:gd name="T28" fmla="*/ 1260 w 2080"/>
                  <a:gd name="T29" fmla="*/ 417 h 2080"/>
                  <a:gd name="T30" fmla="*/ 1122 w 2080"/>
                  <a:gd name="T31" fmla="*/ 588 h 2080"/>
                  <a:gd name="T32" fmla="*/ 1308 w 2080"/>
                  <a:gd name="T33" fmla="*/ 505 h 2080"/>
                  <a:gd name="T34" fmla="*/ 1479 w 2080"/>
                  <a:gd name="T35" fmla="*/ 594 h 2080"/>
                  <a:gd name="T36" fmla="*/ 1442 w 2080"/>
                  <a:gd name="T37" fmla="*/ 519 h 2080"/>
                  <a:gd name="T38" fmla="*/ 1558 w 2080"/>
                  <a:gd name="T39" fmla="*/ 606 h 2080"/>
                  <a:gd name="T40" fmla="*/ 1710 w 2080"/>
                  <a:gd name="T41" fmla="*/ 724 h 2080"/>
                  <a:gd name="T42" fmla="*/ 1520 w 2080"/>
                  <a:gd name="T43" fmla="*/ 720 h 2080"/>
                  <a:gd name="T44" fmla="*/ 1290 w 2080"/>
                  <a:gd name="T45" fmla="*/ 606 h 2080"/>
                  <a:gd name="T46" fmla="*/ 1135 w 2080"/>
                  <a:gd name="T47" fmla="*/ 85 h 2080"/>
                  <a:gd name="T48" fmla="*/ 638 w 2080"/>
                  <a:gd name="T49" fmla="*/ 168 h 2080"/>
                  <a:gd name="T50" fmla="*/ 736 w 2080"/>
                  <a:gd name="T51" fmla="*/ 298 h 2080"/>
                  <a:gd name="T52" fmla="*/ 1015 w 2080"/>
                  <a:gd name="T53" fmla="*/ 193 h 2080"/>
                  <a:gd name="T54" fmla="*/ 1135 w 2080"/>
                  <a:gd name="T55" fmla="*/ 85 h 2080"/>
                  <a:gd name="T56" fmla="*/ 109 w 2080"/>
                  <a:gd name="T57" fmla="*/ 806 h 2080"/>
                  <a:gd name="T58" fmla="*/ 279 w 2080"/>
                  <a:gd name="T59" fmla="*/ 617 h 2080"/>
                  <a:gd name="T60" fmla="*/ 461 w 2080"/>
                  <a:gd name="T61" fmla="*/ 448 h 2080"/>
                  <a:gd name="T62" fmla="*/ 538 w 2080"/>
                  <a:gd name="T63" fmla="*/ 323 h 2080"/>
                  <a:gd name="T64" fmla="*/ 547 w 2080"/>
                  <a:gd name="T65" fmla="*/ 216 h 2080"/>
                  <a:gd name="T66" fmla="*/ 81 w 2080"/>
                  <a:gd name="T67" fmla="*/ 992 h 2080"/>
                  <a:gd name="T68" fmla="*/ 166 w 2080"/>
                  <a:gd name="T69" fmla="*/ 1271 h 2080"/>
                  <a:gd name="T70" fmla="*/ 320 w 2080"/>
                  <a:gd name="T71" fmla="*/ 1640 h 2080"/>
                  <a:gd name="T72" fmla="*/ 539 w 2080"/>
                  <a:gd name="T73" fmla="*/ 1859 h 2080"/>
                  <a:gd name="T74" fmla="*/ 637 w 2080"/>
                  <a:gd name="T75" fmla="*/ 1571 h 2080"/>
                  <a:gd name="T76" fmla="*/ 685 w 2080"/>
                  <a:gd name="T77" fmla="*/ 1324 h 2080"/>
                  <a:gd name="T78" fmla="*/ 373 w 2080"/>
                  <a:gd name="T79" fmla="*/ 1113 h 2080"/>
                  <a:gd name="T80" fmla="*/ 158 w 2080"/>
                  <a:gd name="T81" fmla="*/ 1026 h 2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80" h="2080">
                    <a:moveTo>
                      <a:pt x="1040" y="0"/>
                    </a:moveTo>
                    <a:cubicBezTo>
                      <a:pt x="1614" y="0"/>
                      <a:pt x="2080" y="466"/>
                      <a:pt x="2080" y="1040"/>
                    </a:cubicBezTo>
                    <a:cubicBezTo>
                      <a:pt x="2080" y="1614"/>
                      <a:pt x="1614" y="2080"/>
                      <a:pt x="1040" y="2080"/>
                    </a:cubicBezTo>
                    <a:cubicBezTo>
                      <a:pt x="466" y="2080"/>
                      <a:pt x="0" y="1614"/>
                      <a:pt x="0" y="1040"/>
                    </a:cubicBezTo>
                    <a:cubicBezTo>
                      <a:pt x="0" y="466"/>
                      <a:pt x="466" y="0"/>
                      <a:pt x="1040" y="0"/>
                    </a:cubicBezTo>
                    <a:close/>
                    <a:moveTo>
                      <a:pt x="1104" y="690"/>
                    </a:moveTo>
                    <a:cubicBezTo>
                      <a:pt x="1096" y="705"/>
                      <a:pt x="1048" y="736"/>
                      <a:pt x="1024" y="770"/>
                    </a:cubicBezTo>
                    <a:cubicBezTo>
                      <a:pt x="1007" y="794"/>
                      <a:pt x="992" y="823"/>
                      <a:pt x="990" y="855"/>
                    </a:cubicBezTo>
                    <a:cubicBezTo>
                      <a:pt x="988" y="876"/>
                      <a:pt x="977" y="973"/>
                      <a:pt x="978" y="980"/>
                    </a:cubicBezTo>
                    <a:cubicBezTo>
                      <a:pt x="994" y="1056"/>
                      <a:pt x="1063" y="1129"/>
                      <a:pt x="1135" y="1158"/>
                    </a:cubicBezTo>
                    <a:cubicBezTo>
                      <a:pt x="1171" y="1172"/>
                      <a:pt x="1238" y="1138"/>
                      <a:pt x="1283" y="1123"/>
                    </a:cubicBezTo>
                    <a:cubicBezTo>
                      <a:pt x="1334" y="1106"/>
                      <a:pt x="1337" y="1125"/>
                      <a:pt x="1358" y="1163"/>
                    </a:cubicBezTo>
                    <a:cubicBezTo>
                      <a:pt x="1396" y="1228"/>
                      <a:pt x="1386" y="1168"/>
                      <a:pt x="1403" y="1260"/>
                    </a:cubicBezTo>
                    <a:cubicBezTo>
                      <a:pt x="1409" y="1293"/>
                      <a:pt x="1451" y="1351"/>
                      <a:pt x="1450" y="1388"/>
                    </a:cubicBezTo>
                    <a:cubicBezTo>
                      <a:pt x="1449" y="1444"/>
                      <a:pt x="1427" y="1454"/>
                      <a:pt x="1421" y="1503"/>
                    </a:cubicBezTo>
                    <a:cubicBezTo>
                      <a:pt x="1420" y="1509"/>
                      <a:pt x="1482" y="1708"/>
                      <a:pt x="1489" y="1717"/>
                    </a:cubicBezTo>
                    <a:cubicBezTo>
                      <a:pt x="1527" y="1764"/>
                      <a:pt x="1635" y="1650"/>
                      <a:pt x="1690" y="1568"/>
                    </a:cubicBezTo>
                    <a:cubicBezTo>
                      <a:pt x="1698" y="1555"/>
                      <a:pt x="1783" y="1406"/>
                      <a:pt x="1784" y="1402"/>
                    </a:cubicBezTo>
                    <a:cubicBezTo>
                      <a:pt x="1820" y="1296"/>
                      <a:pt x="1730" y="1323"/>
                      <a:pt x="1887" y="1122"/>
                    </a:cubicBezTo>
                    <a:cubicBezTo>
                      <a:pt x="1939" y="1056"/>
                      <a:pt x="1851" y="1017"/>
                      <a:pt x="1887" y="970"/>
                    </a:cubicBezTo>
                    <a:cubicBezTo>
                      <a:pt x="1892" y="962"/>
                      <a:pt x="1925" y="960"/>
                      <a:pt x="1940" y="935"/>
                    </a:cubicBezTo>
                    <a:cubicBezTo>
                      <a:pt x="1958" y="905"/>
                      <a:pt x="1959" y="853"/>
                      <a:pt x="1976" y="848"/>
                    </a:cubicBezTo>
                    <a:cubicBezTo>
                      <a:pt x="1977" y="848"/>
                      <a:pt x="1979" y="848"/>
                      <a:pt x="1981" y="848"/>
                    </a:cubicBezTo>
                    <a:cubicBezTo>
                      <a:pt x="1937" y="631"/>
                      <a:pt x="1819" y="440"/>
                      <a:pt x="1656" y="304"/>
                    </a:cubicBezTo>
                    <a:cubicBezTo>
                      <a:pt x="1632" y="296"/>
                      <a:pt x="1609" y="284"/>
                      <a:pt x="1582" y="267"/>
                    </a:cubicBezTo>
                    <a:cubicBezTo>
                      <a:pt x="1548" y="246"/>
                      <a:pt x="1515" y="221"/>
                      <a:pt x="1480" y="200"/>
                    </a:cubicBezTo>
                    <a:cubicBezTo>
                      <a:pt x="1454" y="185"/>
                      <a:pt x="1422" y="227"/>
                      <a:pt x="1398" y="238"/>
                    </a:cubicBezTo>
                    <a:cubicBezTo>
                      <a:pt x="1374" y="251"/>
                      <a:pt x="1326" y="256"/>
                      <a:pt x="1312" y="285"/>
                    </a:cubicBezTo>
                    <a:cubicBezTo>
                      <a:pt x="1295" y="319"/>
                      <a:pt x="1347" y="353"/>
                      <a:pt x="1315" y="374"/>
                    </a:cubicBezTo>
                    <a:cubicBezTo>
                      <a:pt x="1288" y="393"/>
                      <a:pt x="1278" y="412"/>
                      <a:pt x="1260" y="417"/>
                    </a:cubicBezTo>
                    <a:cubicBezTo>
                      <a:pt x="1216" y="430"/>
                      <a:pt x="1178" y="407"/>
                      <a:pt x="1132" y="444"/>
                    </a:cubicBezTo>
                    <a:cubicBezTo>
                      <a:pt x="1085" y="482"/>
                      <a:pt x="1086" y="570"/>
                      <a:pt x="1122" y="588"/>
                    </a:cubicBezTo>
                    <a:cubicBezTo>
                      <a:pt x="1160" y="606"/>
                      <a:pt x="1215" y="615"/>
                      <a:pt x="1239" y="579"/>
                    </a:cubicBezTo>
                    <a:cubicBezTo>
                      <a:pt x="1254" y="558"/>
                      <a:pt x="1289" y="514"/>
                      <a:pt x="1308" y="505"/>
                    </a:cubicBezTo>
                    <a:cubicBezTo>
                      <a:pt x="1347" y="487"/>
                      <a:pt x="1372" y="520"/>
                      <a:pt x="1397" y="534"/>
                    </a:cubicBezTo>
                    <a:cubicBezTo>
                      <a:pt x="1446" y="559"/>
                      <a:pt x="1487" y="572"/>
                      <a:pt x="1479" y="594"/>
                    </a:cubicBezTo>
                    <a:cubicBezTo>
                      <a:pt x="1463" y="634"/>
                      <a:pt x="1522" y="604"/>
                      <a:pt x="1516" y="582"/>
                    </a:cubicBezTo>
                    <a:cubicBezTo>
                      <a:pt x="1511" y="562"/>
                      <a:pt x="1470" y="556"/>
                      <a:pt x="1442" y="519"/>
                    </a:cubicBezTo>
                    <a:cubicBezTo>
                      <a:pt x="1433" y="507"/>
                      <a:pt x="1487" y="496"/>
                      <a:pt x="1505" y="522"/>
                    </a:cubicBezTo>
                    <a:cubicBezTo>
                      <a:pt x="1522" y="546"/>
                      <a:pt x="1545" y="592"/>
                      <a:pt x="1558" y="606"/>
                    </a:cubicBezTo>
                    <a:cubicBezTo>
                      <a:pt x="1574" y="624"/>
                      <a:pt x="1680" y="600"/>
                      <a:pt x="1726" y="649"/>
                    </a:cubicBezTo>
                    <a:cubicBezTo>
                      <a:pt x="1744" y="669"/>
                      <a:pt x="1734" y="712"/>
                      <a:pt x="1710" y="724"/>
                    </a:cubicBezTo>
                    <a:cubicBezTo>
                      <a:pt x="1669" y="744"/>
                      <a:pt x="1647" y="728"/>
                      <a:pt x="1600" y="720"/>
                    </a:cubicBezTo>
                    <a:cubicBezTo>
                      <a:pt x="1591" y="718"/>
                      <a:pt x="1529" y="722"/>
                      <a:pt x="1520" y="720"/>
                    </a:cubicBezTo>
                    <a:cubicBezTo>
                      <a:pt x="1444" y="707"/>
                      <a:pt x="1474" y="626"/>
                      <a:pt x="1400" y="600"/>
                    </a:cubicBezTo>
                    <a:cubicBezTo>
                      <a:pt x="1385" y="595"/>
                      <a:pt x="1317" y="596"/>
                      <a:pt x="1290" y="606"/>
                    </a:cubicBezTo>
                    <a:cubicBezTo>
                      <a:pt x="1171" y="648"/>
                      <a:pt x="1170" y="574"/>
                      <a:pt x="1104" y="690"/>
                    </a:cubicBezTo>
                    <a:close/>
                    <a:moveTo>
                      <a:pt x="1135" y="85"/>
                    </a:moveTo>
                    <a:cubicBezTo>
                      <a:pt x="1104" y="82"/>
                      <a:pt x="1072" y="80"/>
                      <a:pt x="1040" y="80"/>
                    </a:cubicBezTo>
                    <a:cubicBezTo>
                      <a:pt x="896" y="80"/>
                      <a:pt x="760" y="112"/>
                      <a:pt x="638" y="168"/>
                    </a:cubicBezTo>
                    <a:cubicBezTo>
                      <a:pt x="684" y="158"/>
                      <a:pt x="733" y="154"/>
                      <a:pt x="744" y="169"/>
                    </a:cubicBezTo>
                    <a:cubicBezTo>
                      <a:pt x="758" y="188"/>
                      <a:pt x="687" y="310"/>
                      <a:pt x="736" y="298"/>
                    </a:cubicBezTo>
                    <a:cubicBezTo>
                      <a:pt x="766" y="292"/>
                      <a:pt x="812" y="245"/>
                      <a:pt x="865" y="222"/>
                    </a:cubicBezTo>
                    <a:cubicBezTo>
                      <a:pt x="917" y="200"/>
                      <a:pt x="964" y="212"/>
                      <a:pt x="1015" y="193"/>
                    </a:cubicBezTo>
                    <a:cubicBezTo>
                      <a:pt x="1085" y="168"/>
                      <a:pt x="1098" y="126"/>
                      <a:pt x="1119" y="114"/>
                    </a:cubicBezTo>
                    <a:cubicBezTo>
                      <a:pt x="1133" y="105"/>
                      <a:pt x="1137" y="95"/>
                      <a:pt x="1135" y="85"/>
                    </a:cubicBezTo>
                    <a:close/>
                    <a:moveTo>
                      <a:pt x="547" y="216"/>
                    </a:moveTo>
                    <a:cubicBezTo>
                      <a:pt x="332" y="345"/>
                      <a:pt x="171" y="556"/>
                      <a:pt x="109" y="806"/>
                    </a:cubicBezTo>
                    <a:cubicBezTo>
                      <a:pt x="122" y="790"/>
                      <a:pt x="168" y="762"/>
                      <a:pt x="210" y="733"/>
                    </a:cubicBezTo>
                    <a:cubicBezTo>
                      <a:pt x="244" y="708"/>
                      <a:pt x="262" y="631"/>
                      <a:pt x="279" y="617"/>
                    </a:cubicBezTo>
                    <a:cubicBezTo>
                      <a:pt x="325" y="581"/>
                      <a:pt x="365" y="534"/>
                      <a:pt x="426" y="526"/>
                    </a:cubicBezTo>
                    <a:cubicBezTo>
                      <a:pt x="444" y="523"/>
                      <a:pt x="434" y="462"/>
                      <a:pt x="461" y="448"/>
                    </a:cubicBezTo>
                    <a:cubicBezTo>
                      <a:pt x="506" y="424"/>
                      <a:pt x="508" y="509"/>
                      <a:pt x="561" y="453"/>
                    </a:cubicBezTo>
                    <a:cubicBezTo>
                      <a:pt x="585" y="427"/>
                      <a:pt x="533" y="349"/>
                      <a:pt x="538" y="323"/>
                    </a:cubicBezTo>
                    <a:cubicBezTo>
                      <a:pt x="550" y="268"/>
                      <a:pt x="607" y="269"/>
                      <a:pt x="605" y="251"/>
                    </a:cubicBezTo>
                    <a:cubicBezTo>
                      <a:pt x="605" y="249"/>
                      <a:pt x="558" y="233"/>
                      <a:pt x="547" y="216"/>
                    </a:cubicBezTo>
                    <a:close/>
                    <a:moveTo>
                      <a:pt x="94" y="879"/>
                    </a:moveTo>
                    <a:cubicBezTo>
                      <a:pt x="87" y="916"/>
                      <a:pt x="83" y="954"/>
                      <a:pt x="81" y="992"/>
                    </a:cubicBezTo>
                    <a:cubicBezTo>
                      <a:pt x="120" y="1042"/>
                      <a:pt x="158" y="1108"/>
                      <a:pt x="157" y="1122"/>
                    </a:cubicBezTo>
                    <a:cubicBezTo>
                      <a:pt x="152" y="1167"/>
                      <a:pt x="158" y="1217"/>
                      <a:pt x="166" y="1271"/>
                    </a:cubicBezTo>
                    <a:cubicBezTo>
                      <a:pt x="176" y="1330"/>
                      <a:pt x="230" y="1405"/>
                      <a:pt x="281" y="1462"/>
                    </a:cubicBezTo>
                    <a:cubicBezTo>
                      <a:pt x="306" y="1490"/>
                      <a:pt x="299" y="1590"/>
                      <a:pt x="320" y="1640"/>
                    </a:cubicBezTo>
                    <a:cubicBezTo>
                      <a:pt x="333" y="1672"/>
                      <a:pt x="371" y="1720"/>
                      <a:pt x="414" y="1768"/>
                    </a:cubicBezTo>
                    <a:cubicBezTo>
                      <a:pt x="453" y="1801"/>
                      <a:pt x="495" y="1832"/>
                      <a:pt x="539" y="1859"/>
                    </a:cubicBezTo>
                    <a:cubicBezTo>
                      <a:pt x="500" y="1760"/>
                      <a:pt x="557" y="1754"/>
                      <a:pt x="552" y="1688"/>
                    </a:cubicBezTo>
                    <a:cubicBezTo>
                      <a:pt x="547" y="1629"/>
                      <a:pt x="579" y="1595"/>
                      <a:pt x="637" y="1571"/>
                    </a:cubicBezTo>
                    <a:cubicBezTo>
                      <a:pt x="673" y="1556"/>
                      <a:pt x="644" y="1490"/>
                      <a:pt x="654" y="1451"/>
                    </a:cubicBezTo>
                    <a:cubicBezTo>
                      <a:pt x="667" y="1401"/>
                      <a:pt x="710" y="1372"/>
                      <a:pt x="685" y="1324"/>
                    </a:cubicBezTo>
                    <a:cubicBezTo>
                      <a:pt x="674" y="1302"/>
                      <a:pt x="545" y="1263"/>
                      <a:pt x="498" y="1235"/>
                    </a:cubicBezTo>
                    <a:cubicBezTo>
                      <a:pt x="438" y="1199"/>
                      <a:pt x="517" y="1189"/>
                      <a:pt x="373" y="1113"/>
                    </a:cubicBezTo>
                    <a:cubicBezTo>
                      <a:pt x="338" y="1094"/>
                      <a:pt x="313" y="1044"/>
                      <a:pt x="254" y="1026"/>
                    </a:cubicBezTo>
                    <a:cubicBezTo>
                      <a:pt x="217" y="1015"/>
                      <a:pt x="190" y="1055"/>
                      <a:pt x="158" y="1026"/>
                    </a:cubicBezTo>
                    <a:cubicBezTo>
                      <a:pt x="143" y="1013"/>
                      <a:pt x="98" y="947"/>
                      <a:pt x="94" y="8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Ellipse 76"/>
              <p:cNvSpPr/>
              <p:nvPr>
                <p:custDataLst>
                  <p:tags r:id="rId2"/>
                </p:custDataLst>
              </p:nvPr>
            </p:nvSpPr>
            <p:spPr bwMode="gray">
              <a:xfrm>
                <a:off x="1441297" y="2124997"/>
                <a:ext cx="772544" cy="772544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300"/>
                  </a:spcBef>
                  <a:buFont typeface="Courier New" pitchFamily="49" charset="0"/>
                  <a:buNone/>
                </a:pPr>
                <a:endPara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2658408" y="3092526"/>
              <a:ext cx="648000" cy="648000"/>
              <a:chOff x="309649" y="819406"/>
              <a:chExt cx="648000" cy="648000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309649" y="819406"/>
                <a:ext cx="648000" cy="6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5" name="Овал 34"/>
              <p:cNvSpPr/>
              <p:nvPr/>
            </p:nvSpPr>
            <p:spPr bwMode="gray">
              <a:xfrm>
                <a:off x="327649" y="837404"/>
                <a:ext cx="612000" cy="612000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300"/>
                  </a:spcBef>
                  <a:buFont typeface="Courier New" pitchFamily="49" charset="0"/>
                  <a:buNone/>
                </a:pPr>
                <a:endParaRPr lang="ru-RU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3793623" y="2570236"/>
              <a:ext cx="1661477" cy="1585690"/>
              <a:chOff x="3746711" y="2175348"/>
              <a:chExt cx="1661477" cy="1585690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0000">
                <a:off x="3746711" y="2175348"/>
                <a:ext cx="1661477" cy="1585690"/>
              </a:xfrm>
              <a:prstGeom prst="rect">
                <a:avLst/>
              </a:prstGeom>
            </p:spPr>
          </p:pic>
          <p:sp>
            <p:nvSpPr>
              <p:cNvPr id="1159" name="Овал 1158"/>
              <p:cNvSpPr/>
              <p:nvPr/>
            </p:nvSpPr>
            <p:spPr>
              <a:xfrm>
                <a:off x="3815992" y="2214813"/>
                <a:ext cx="1512000" cy="1512000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4487832" y="2214813"/>
                <a:ext cx="84160" cy="753380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flipV="1">
                <a:off x="4352330" y="2949894"/>
                <a:ext cx="221473" cy="759422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Прямоугольник 42"/>
            <p:cNvSpPr/>
            <p:nvPr/>
          </p:nvSpPr>
          <p:spPr>
            <a:xfrm>
              <a:off x="3908956" y="3199761"/>
              <a:ext cx="637948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183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690210" y="3205590"/>
              <a:ext cx="637948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237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357298" y="1612999"/>
              <a:ext cx="4572000" cy="7294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 b="1" dirty="0"/>
                <a:t>The products and services were </a:t>
              </a:r>
              <a:r>
                <a:rPr lang="en-US" sz="1500" b="1" dirty="0" smtClean="0"/>
                <a:t>represented by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1" dirty="0" smtClean="0">
                  <a:solidFill>
                    <a:schemeClr val="accent2"/>
                  </a:solidFill>
                </a:rPr>
                <a:t>5,000</a:t>
              </a:r>
              <a:r>
                <a:rPr lang="en-US" sz="1500" b="1" dirty="0" smtClean="0"/>
                <a:t> </a:t>
              </a:r>
              <a:r>
                <a:rPr lang="en-US" sz="1500" b="1" dirty="0"/>
                <a:t>domestic and international </a:t>
              </a:r>
              <a:r>
                <a:rPr lang="en-US" sz="1500" b="1" dirty="0" smtClean="0"/>
                <a:t>professionals</a:t>
              </a:r>
            </a:p>
            <a:p>
              <a:pPr algn="ctr">
                <a:lnSpc>
                  <a:spcPct val="90000"/>
                </a:lnSpc>
              </a:pPr>
              <a:r>
                <a:rPr lang="en-US" sz="1500" b="1" dirty="0" smtClean="0"/>
                <a:t>and </a:t>
              </a:r>
              <a:r>
                <a:rPr lang="en-US" sz="1500" b="1" dirty="0"/>
                <a:t>experts</a:t>
              </a:r>
              <a:endParaRPr lang="ru-RU" sz="1500" b="1" dirty="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4572008" y="915566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4572008" y="1544629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680" y="4299942"/>
            <a:ext cx="638352" cy="63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36863E-6 L 0.68507 -4.36863E-6 " pathEditMode="relative" rAng="0" ptsTypes="AA">
                                      <p:cBhvr>
                                        <p:cTn id="6" dur="1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9200" y="0"/>
            <a:ext cx="15433200" cy="5144400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499992" y="4948014"/>
            <a:ext cx="72000" cy="72000"/>
          </a:xfrm>
          <a:prstGeom prst="ellipse">
            <a:avLst/>
          </a:prstGeom>
          <a:solidFill>
            <a:srgbClr val="EFF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347200" y="0"/>
            <a:ext cx="4595453" cy="5143500"/>
            <a:chOff x="2347200" y="0"/>
            <a:chExt cx="4595453" cy="51435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347200" y="0"/>
              <a:ext cx="4595453" cy="5143500"/>
              <a:chOff x="2347200" y="0"/>
              <a:chExt cx="4595453" cy="5143500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2347200" y="0"/>
                <a:ext cx="4595453" cy="5143500"/>
                <a:chOff x="2347200" y="0"/>
                <a:chExt cx="4595453" cy="5143500"/>
              </a:xfrm>
            </p:grpSpPr>
            <p:cxnSp>
              <p:nvCxnSpPr>
                <p:cNvPr id="206" name="Прямая соединительная линия 205"/>
                <p:cNvCxnSpPr/>
                <p:nvPr/>
              </p:nvCxnSpPr>
              <p:spPr>
                <a:xfrm>
                  <a:off x="6942653" y="0"/>
                  <a:ext cx="0" cy="5143500"/>
                </a:xfrm>
                <a:prstGeom prst="line">
                  <a:avLst/>
                </a:prstGeom>
                <a:ln w="381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Прямая соединительная линия 206"/>
                <p:cNvCxnSpPr/>
                <p:nvPr/>
              </p:nvCxnSpPr>
              <p:spPr>
                <a:xfrm>
                  <a:off x="2347200" y="0"/>
                  <a:ext cx="0" cy="5143500"/>
                </a:xfrm>
                <a:prstGeom prst="line">
                  <a:avLst/>
                </a:prstGeom>
                <a:ln w="381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8" name="Прямоугольник 207"/>
                <p:cNvSpPr/>
                <p:nvPr/>
              </p:nvSpPr>
              <p:spPr>
                <a:xfrm>
                  <a:off x="2375046" y="0"/>
                  <a:ext cx="4536504" cy="5143500"/>
                </a:xfrm>
                <a:prstGeom prst="rect">
                  <a:avLst/>
                </a:prstGeom>
                <a:solidFill>
                  <a:srgbClr val="EFF5D3">
                    <a:alpha val="80000"/>
                  </a:srgb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3298" y="195886"/>
                <a:ext cx="3600000" cy="3600000"/>
              </a:xfrm>
              <a:prstGeom prst="ellipse">
                <a:avLst/>
              </a:prstGeom>
              <a:ln w="57150">
                <a:solidFill>
                  <a:schemeClr val="bg2"/>
                </a:solidFill>
              </a:ln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2375046" y="3855407"/>
                <a:ext cx="4536503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00" b="1" dirty="0" smtClean="0">
                    <a:solidFill>
                      <a:schemeClr val="accent2"/>
                    </a:solidFill>
                  </a:rPr>
                  <a:t>Belarus</a:t>
                </a:r>
                <a:r>
                  <a:rPr lang="ru-RU" sz="1300" b="1" dirty="0" smtClean="0">
                    <a:solidFill>
                      <a:schemeClr val="accent2"/>
                    </a:solidFill>
                  </a:rPr>
                  <a:t>, </a:t>
                </a:r>
                <a:r>
                  <a:rPr lang="en-US" sz="1300" b="1" dirty="0" smtClean="0">
                    <a:solidFill>
                      <a:schemeClr val="accent2"/>
                    </a:solidFill>
                  </a:rPr>
                  <a:t>Belgium</a:t>
                </a:r>
                <a:r>
                  <a:rPr lang="ru-RU" sz="1300" b="1" dirty="0" smtClean="0">
                    <a:solidFill>
                      <a:schemeClr val="accent2"/>
                    </a:solidFill>
                  </a:rPr>
                  <a:t>, </a:t>
                </a:r>
                <a:r>
                  <a:rPr lang="en-US" sz="1300" b="1" dirty="0">
                    <a:solidFill>
                      <a:schemeClr val="accent2"/>
                    </a:solidFill>
                  </a:rPr>
                  <a:t>China</a:t>
                </a:r>
                <a:r>
                  <a:rPr lang="ru-RU" sz="1300" b="1" dirty="0">
                    <a:solidFill>
                      <a:schemeClr val="accent2"/>
                    </a:solidFill>
                  </a:rPr>
                  <a:t>, </a:t>
                </a:r>
                <a:r>
                  <a:rPr lang="en-US" sz="1300" b="1" dirty="0">
                    <a:solidFill>
                      <a:schemeClr val="accent2"/>
                    </a:solidFill>
                  </a:rPr>
                  <a:t>Columbia</a:t>
                </a:r>
                <a:r>
                  <a:rPr lang="ru-RU" sz="1300" b="1" dirty="0">
                    <a:solidFill>
                      <a:schemeClr val="accent2"/>
                    </a:solidFill>
                  </a:rPr>
                  <a:t>, </a:t>
                </a:r>
                <a:r>
                  <a:rPr lang="en-US" sz="1300" b="1" dirty="0">
                    <a:solidFill>
                      <a:schemeClr val="accent2"/>
                    </a:solidFill>
                  </a:rPr>
                  <a:t>Denmark</a:t>
                </a:r>
                <a:r>
                  <a:rPr lang="ru-RU" sz="1300" b="1" dirty="0">
                    <a:solidFill>
                      <a:schemeClr val="accent2"/>
                    </a:solidFill>
                  </a:rPr>
                  <a:t>, </a:t>
                </a:r>
                <a:r>
                  <a:rPr lang="en-US" sz="1300" b="1" dirty="0">
                    <a:solidFill>
                      <a:schemeClr val="accent2"/>
                    </a:solidFill>
                  </a:rPr>
                  <a:t>Ecuador</a:t>
                </a:r>
                <a:r>
                  <a:rPr lang="ru-RU" sz="1300" b="1" dirty="0">
                    <a:solidFill>
                      <a:schemeClr val="accent2"/>
                    </a:solidFill>
                  </a:rPr>
                  <a:t>, </a:t>
                </a:r>
                <a:r>
                  <a:rPr lang="en-US" sz="1300" b="1" dirty="0">
                    <a:solidFill>
                      <a:schemeClr val="accent2"/>
                    </a:solidFill>
                  </a:rPr>
                  <a:t>Finland</a:t>
                </a:r>
                <a:r>
                  <a:rPr lang="ru-RU" sz="1300" b="1" dirty="0">
                    <a:solidFill>
                      <a:schemeClr val="accent2"/>
                    </a:solidFill>
                  </a:rPr>
                  <a:t>, </a:t>
                </a:r>
                <a:r>
                  <a:rPr lang="en-US" sz="1300" b="1" dirty="0">
                    <a:solidFill>
                      <a:schemeClr val="accent2"/>
                    </a:solidFill>
                  </a:rPr>
                  <a:t>France</a:t>
                </a:r>
                <a:r>
                  <a:rPr lang="ru-RU" sz="1300" b="1" dirty="0">
                    <a:solidFill>
                      <a:schemeClr val="accent2"/>
                    </a:solidFill>
                  </a:rPr>
                  <a:t>, </a:t>
                </a:r>
                <a:r>
                  <a:rPr lang="en-US" sz="1300" b="1" dirty="0">
                    <a:solidFill>
                      <a:schemeClr val="accent2"/>
                    </a:solidFill>
                  </a:rPr>
                  <a:t>Germany</a:t>
                </a:r>
                <a:r>
                  <a:rPr lang="ru-RU" sz="1300" b="1" dirty="0">
                    <a:solidFill>
                      <a:schemeClr val="accent2"/>
                    </a:solidFill>
                  </a:rPr>
                  <a:t>, </a:t>
                </a:r>
                <a:r>
                  <a:rPr lang="en-US" sz="1300" b="1" dirty="0" smtClean="0">
                    <a:solidFill>
                      <a:schemeClr val="accent2"/>
                    </a:solidFill>
                  </a:rPr>
                  <a:t>Great Britain</a:t>
                </a:r>
                <a:r>
                  <a:rPr lang="ru-RU" sz="1300" b="1" dirty="0" smtClean="0">
                    <a:solidFill>
                      <a:schemeClr val="accent2"/>
                    </a:solidFill>
                  </a:rPr>
                  <a:t>, </a:t>
                </a:r>
                <a:r>
                  <a:rPr lang="en-US" sz="1300" b="1" dirty="0">
                    <a:solidFill>
                      <a:schemeClr val="accent2"/>
                    </a:solidFill>
                  </a:rPr>
                  <a:t>India</a:t>
                </a:r>
                <a:r>
                  <a:rPr lang="ru-RU" sz="1300" b="1" dirty="0">
                    <a:solidFill>
                      <a:schemeClr val="accent2"/>
                    </a:solidFill>
                  </a:rPr>
                  <a:t>, </a:t>
                </a:r>
                <a:r>
                  <a:rPr lang="en-US" sz="1300" b="1" dirty="0">
                    <a:solidFill>
                      <a:schemeClr val="accent2"/>
                    </a:solidFill>
                  </a:rPr>
                  <a:t>Israel</a:t>
                </a:r>
                <a:r>
                  <a:rPr lang="ru-RU" sz="1300" b="1" dirty="0">
                    <a:solidFill>
                      <a:schemeClr val="accent2"/>
                    </a:solidFill>
                  </a:rPr>
                  <a:t>, </a:t>
                </a:r>
                <a:r>
                  <a:rPr lang="en-US" sz="1300" b="1" dirty="0">
                    <a:solidFill>
                      <a:schemeClr val="accent2"/>
                    </a:solidFill>
                  </a:rPr>
                  <a:t>Italy</a:t>
                </a:r>
                <a:r>
                  <a:rPr lang="ru-RU" sz="1300" b="1" dirty="0">
                    <a:solidFill>
                      <a:schemeClr val="accent2"/>
                    </a:solidFill>
                  </a:rPr>
                  <a:t>, </a:t>
                </a:r>
                <a:r>
                  <a:rPr lang="en-US" sz="1300" b="1" dirty="0" smtClean="0">
                    <a:solidFill>
                      <a:schemeClr val="accent2"/>
                    </a:solidFill>
                  </a:rPr>
                  <a:t>Japan,</a:t>
                </a:r>
                <a:r>
                  <a:rPr lang="en-US" sz="1300" b="1" dirty="0">
                    <a:solidFill>
                      <a:schemeClr val="accent2"/>
                    </a:solidFill>
                  </a:rPr>
                  <a:t> Kazakhstan</a:t>
                </a:r>
                <a:r>
                  <a:rPr lang="ru-RU" sz="1300" b="1" dirty="0">
                    <a:solidFill>
                      <a:schemeClr val="accent2"/>
                    </a:solidFill>
                  </a:rPr>
                  <a:t>, </a:t>
                </a:r>
                <a:r>
                  <a:rPr lang="en-US" sz="1300" b="1" dirty="0">
                    <a:solidFill>
                      <a:schemeClr val="accent2"/>
                    </a:solidFill>
                  </a:rPr>
                  <a:t>Kenia</a:t>
                </a:r>
                <a:r>
                  <a:rPr lang="ru-RU" sz="1300" b="1" dirty="0">
                    <a:solidFill>
                      <a:schemeClr val="accent2"/>
                    </a:solidFill>
                  </a:rPr>
                  <a:t>, </a:t>
                </a:r>
                <a:r>
                  <a:rPr lang="en-US" sz="1300" b="1" dirty="0">
                    <a:solidFill>
                      <a:schemeClr val="accent2"/>
                    </a:solidFill>
                  </a:rPr>
                  <a:t>Korea</a:t>
                </a:r>
                <a:r>
                  <a:rPr lang="ru-RU" sz="1300" b="1" dirty="0">
                    <a:solidFill>
                      <a:schemeClr val="accent2"/>
                    </a:solidFill>
                  </a:rPr>
                  <a:t>, </a:t>
                </a:r>
                <a:r>
                  <a:rPr lang="en-US" sz="1300" b="1" dirty="0" smtClean="0">
                    <a:solidFill>
                      <a:schemeClr val="accent2"/>
                    </a:solidFill>
                  </a:rPr>
                  <a:t>Malta</a:t>
                </a:r>
                <a:r>
                  <a:rPr lang="ru-RU" sz="1300" b="1" dirty="0" smtClean="0">
                    <a:solidFill>
                      <a:schemeClr val="accent2"/>
                    </a:solidFill>
                  </a:rPr>
                  <a:t>, </a:t>
                </a:r>
                <a:r>
                  <a:rPr lang="en-US" sz="1300" b="1" dirty="0" smtClean="0">
                    <a:solidFill>
                      <a:schemeClr val="accent2"/>
                    </a:solidFill>
                  </a:rPr>
                  <a:t>Netherlands</a:t>
                </a:r>
                <a:r>
                  <a:rPr lang="ru-RU" sz="1300" b="1" dirty="0" smtClean="0">
                    <a:solidFill>
                      <a:schemeClr val="accent2"/>
                    </a:solidFill>
                  </a:rPr>
                  <a:t>, </a:t>
                </a:r>
                <a:r>
                  <a:rPr lang="en-US" sz="1300" b="1" dirty="0" smtClean="0">
                    <a:solidFill>
                      <a:schemeClr val="accent2"/>
                    </a:solidFill>
                  </a:rPr>
                  <a:t>Poland</a:t>
                </a:r>
                <a:r>
                  <a:rPr lang="ru-RU" sz="1300" b="1" dirty="0" smtClean="0">
                    <a:solidFill>
                      <a:schemeClr val="accent2"/>
                    </a:solidFill>
                  </a:rPr>
                  <a:t>, </a:t>
                </a:r>
                <a:r>
                  <a:rPr lang="en-US" sz="1300" b="1" dirty="0" smtClean="0">
                    <a:solidFill>
                      <a:schemeClr val="accent2"/>
                    </a:solidFill>
                  </a:rPr>
                  <a:t>Russia</a:t>
                </a:r>
                <a:r>
                  <a:rPr lang="ru-RU" sz="1300" b="1" dirty="0" smtClean="0">
                    <a:solidFill>
                      <a:schemeClr val="accent2"/>
                    </a:solidFill>
                  </a:rPr>
                  <a:t>, </a:t>
                </a:r>
                <a:r>
                  <a:rPr lang="en-US" sz="1300" b="1" dirty="0" smtClean="0">
                    <a:solidFill>
                      <a:schemeClr val="accent2"/>
                    </a:solidFill>
                  </a:rPr>
                  <a:t>Serbia</a:t>
                </a:r>
                <a:r>
                  <a:rPr lang="ru-RU" sz="1300" b="1" dirty="0" smtClean="0">
                    <a:solidFill>
                      <a:schemeClr val="accent2"/>
                    </a:solidFill>
                  </a:rPr>
                  <a:t>, </a:t>
                </a:r>
                <a:r>
                  <a:rPr lang="en-US" sz="1300" b="1" dirty="0">
                    <a:solidFill>
                      <a:schemeClr val="accent2"/>
                    </a:solidFill>
                  </a:rPr>
                  <a:t>Sri Lanka</a:t>
                </a:r>
                <a:r>
                  <a:rPr lang="ru-RU" sz="1300" b="1" dirty="0">
                    <a:solidFill>
                      <a:schemeClr val="accent2"/>
                    </a:solidFill>
                  </a:rPr>
                  <a:t>, </a:t>
                </a:r>
                <a:r>
                  <a:rPr lang="en-US" sz="1300" b="1" dirty="0" smtClean="0">
                    <a:solidFill>
                      <a:schemeClr val="accent2"/>
                    </a:solidFill>
                  </a:rPr>
                  <a:t>Thailand</a:t>
                </a:r>
                <a:r>
                  <a:rPr lang="ru-RU" sz="1300" b="1" dirty="0" smtClean="0">
                    <a:solidFill>
                      <a:schemeClr val="accent2"/>
                    </a:solidFill>
                  </a:rPr>
                  <a:t>, </a:t>
                </a:r>
                <a:r>
                  <a:rPr lang="en-US" sz="1300" b="1" dirty="0">
                    <a:solidFill>
                      <a:schemeClr val="accent2"/>
                    </a:solidFill>
                  </a:rPr>
                  <a:t>UAE</a:t>
                </a:r>
                <a:r>
                  <a:rPr lang="ru-RU" sz="1300" b="1" dirty="0">
                    <a:solidFill>
                      <a:schemeClr val="accent2"/>
                    </a:solidFill>
                  </a:rPr>
                  <a:t>, </a:t>
                </a:r>
                <a:r>
                  <a:rPr lang="en-US" sz="1300" b="1" dirty="0" smtClean="0">
                    <a:solidFill>
                      <a:schemeClr val="accent2"/>
                    </a:solidFill>
                  </a:rPr>
                  <a:t>USA</a:t>
                </a:r>
                <a:r>
                  <a:rPr lang="ru-RU" sz="1300" b="1" dirty="0">
                    <a:solidFill>
                      <a:schemeClr val="accent2"/>
                    </a:solidFill>
                  </a:rPr>
                  <a:t>, </a:t>
                </a:r>
                <a:r>
                  <a:rPr lang="en-US" sz="1300" b="1" dirty="0" smtClean="0">
                    <a:solidFill>
                      <a:schemeClr val="accent2"/>
                    </a:solidFill>
                  </a:rPr>
                  <a:t>Venezuela</a:t>
                </a:r>
                <a:r>
                  <a:rPr lang="ru-RU" sz="1300" b="1" dirty="0" smtClean="0">
                    <a:solidFill>
                      <a:schemeClr val="accent2"/>
                    </a:solidFill>
                  </a:rPr>
                  <a:t> </a:t>
                </a:r>
                <a:endParaRPr lang="ru-RU" sz="1300" b="1" dirty="0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28" name="Picture 39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197652" y="999837"/>
                <a:ext cx="219862" cy="14400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36" name="Picture 40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53229" y="1184221"/>
                <a:ext cx="220514" cy="14400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37" name="Picture 19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gray">
              <a:xfrm>
                <a:off x="4574828" y="863063"/>
                <a:ext cx="222514" cy="14400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</p:pic>
          <p:pic>
            <p:nvPicPr>
              <p:cNvPr id="39" name="Picture 10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003860" y="1172623"/>
                <a:ext cx="222486" cy="14400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40" name="Picture 19"/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957806" y="829006"/>
                <a:ext cx="220514" cy="14400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41" name="Picture 14"/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689701" y="1013033"/>
                <a:ext cx="215282" cy="14400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42" name="Picture 27"/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474244" y="1828844"/>
                <a:ext cx="220514" cy="14400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43" name="Picture 30"/>
              <p:cNvPicPr>
                <a:picLocks noChangeAspect="1" noChangeArrowheads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219860" y="1592986"/>
                <a:ext cx="220064" cy="14400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508104" y="1277213"/>
                <a:ext cx="215920" cy="14400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46" name="Picture 6"/>
              <p:cNvPicPr>
                <a:picLocks noChangeAspect="1" noChangeArrowheads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208697" y="2250539"/>
                <a:ext cx="215282" cy="14400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48" name="Picture 10"/>
              <p:cNvPicPr>
                <a:picLocks noChangeAspect="1" noChangeArrowheads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798862" y="2477982"/>
                <a:ext cx="220514" cy="14400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49" name="Picture 32"/>
              <p:cNvPicPr>
                <a:picLocks noChangeAspect="1" noChangeArrowheads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798016" y="1400221"/>
                <a:ext cx="220514" cy="14400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51" name="Picture 7"/>
              <p:cNvPicPr>
                <a:picLocks noChangeAspect="1" noChangeArrowheads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532281" y="915574"/>
                <a:ext cx="214082" cy="14400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52" name="Picture 4"/>
              <p:cNvPicPr>
                <a:picLocks noChangeArrowheads="1"/>
              </p:cNvPicPr>
              <p:nvPr/>
            </p:nvPicPr>
            <p:blipFill>
              <a:blip r:embed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1860" y="1346119"/>
                <a:ext cx="216000" cy="14400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3" name="Picture 39"/>
              <p:cNvPicPr>
                <a:picLocks noChangeAspect="1" noChangeArrowheads="1"/>
              </p:cNvPicPr>
              <p:nvPr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946312" y="999837"/>
                <a:ext cx="215919" cy="14400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54" name="Picture 4"/>
              <p:cNvPicPr>
                <a:picLocks noChangeAspect="1" noChangeArrowheads="1"/>
              </p:cNvPicPr>
              <p:nvPr/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gray">
              <a:xfrm>
                <a:off x="5746363" y="1995886"/>
                <a:ext cx="222530" cy="14400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</p:pic>
          <p:pic>
            <p:nvPicPr>
              <p:cNvPr id="55" name="Picture 20"/>
              <p:cNvPicPr>
                <a:picLocks noChangeAspect="1" noChangeArrowheads="1"/>
              </p:cNvPicPr>
              <p:nvPr/>
            </p:nvPicPr>
            <p:blipFill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gray">
              <a:xfrm>
                <a:off x="3635896" y="1395846"/>
                <a:ext cx="222514" cy="14400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</p:pic>
          <p:pic>
            <p:nvPicPr>
              <p:cNvPr id="56" name="Picture 3"/>
              <p:cNvPicPr>
                <a:picLocks noChangeAspect="1" noChangeArrowheads="1"/>
              </p:cNvPicPr>
              <p:nvPr/>
            </p:nvPicPr>
            <p:blipFill>
              <a:blip r:embed="rId2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054503" y="644228"/>
                <a:ext cx="219862" cy="14400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58" name="Picture 36"/>
              <p:cNvPicPr>
                <a:picLocks noChangeAspect="1" noChangeArrowheads="1"/>
              </p:cNvPicPr>
              <p:nvPr/>
            </p:nvPicPr>
            <p:blipFill>
              <a:blip r:embed="rId2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687744" y="2665727"/>
                <a:ext cx="219862" cy="14400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59" name="Picture 4"/>
              <p:cNvPicPr>
                <a:picLocks noChangeAspect="1" noChangeArrowheads="1"/>
              </p:cNvPicPr>
              <p:nvPr/>
            </p:nvPicPr>
            <p:blipFill>
              <a:blip r:embed="rId2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586517" y="1339652"/>
                <a:ext cx="219862" cy="14400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3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963175" y="1202119"/>
                <a:ext cx="215920" cy="14400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63" name="Picture 21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52920" y="1561562"/>
                <a:ext cx="216000" cy="14400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4" name="Picture 24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6056922" y="1448986"/>
                <a:ext cx="216000" cy="14400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5" name="Picture 25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480792" y="2067694"/>
                <a:ext cx="216000" cy="14400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" name="Picture 10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11376" y="2296864"/>
                <a:ext cx="216000" cy="14400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8" name="Picture 4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197652" y="1851886"/>
              <a:ext cx="216000" cy="1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1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849806" y="1385626"/>
              <a:ext cx="216000" cy="144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738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36863E-6 L 0.68507 -4.36863E-6 " pathEditMode="relative" rAng="0" ptsTypes="AA">
                                      <p:cBhvr>
                                        <p:cTn id="6" dur="1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7850" y="-3347"/>
            <a:ext cx="15433200" cy="5144400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01083" y="5020022"/>
            <a:ext cx="72000" cy="72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324464" y="-3347"/>
            <a:ext cx="4609822" cy="5143500"/>
            <a:chOff x="2332831" y="20538"/>
            <a:chExt cx="4609822" cy="5143500"/>
          </a:xfrm>
        </p:grpSpPr>
        <p:cxnSp>
          <p:nvCxnSpPr>
            <p:cNvPr id="206" name="Прямая соединительная линия 205"/>
            <p:cNvCxnSpPr/>
            <p:nvPr/>
          </p:nvCxnSpPr>
          <p:spPr>
            <a:xfrm>
              <a:off x="6942653" y="20538"/>
              <a:ext cx="0" cy="51435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Прямая соединительная линия 206"/>
            <p:cNvCxnSpPr/>
            <p:nvPr/>
          </p:nvCxnSpPr>
          <p:spPr>
            <a:xfrm>
              <a:off x="2347200" y="20538"/>
              <a:ext cx="0" cy="51435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Прямоугольник 207"/>
            <p:cNvSpPr/>
            <p:nvPr/>
          </p:nvSpPr>
          <p:spPr>
            <a:xfrm>
              <a:off x="2375046" y="20538"/>
              <a:ext cx="4536504" cy="5143500"/>
            </a:xfrm>
            <a:prstGeom prst="rect">
              <a:avLst/>
            </a:prstGeom>
            <a:solidFill>
              <a:srgbClr val="EFF5D3">
                <a:alpha val="8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0" name="Прямоугольник 1159"/>
            <p:cNvSpPr/>
            <p:nvPr/>
          </p:nvSpPr>
          <p:spPr>
            <a:xfrm>
              <a:off x="2332831" y="2592288"/>
              <a:ext cx="460982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Spheres of 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Activity </a:t>
              </a:r>
              <a:r>
                <a:rPr lang="en-US" sz="1400" b="1" dirty="0">
                  <a:solidFill>
                    <a:srgbClr val="C00000"/>
                  </a:solidFill>
                </a:rPr>
                <a:t>of 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Visitors</a:t>
              </a:r>
              <a:endParaRPr lang="ru-RU" sz="1400" dirty="0">
                <a:solidFill>
                  <a:srgbClr val="C00000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347200" y="144016"/>
              <a:ext cx="45365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Visitors</a:t>
              </a:r>
              <a:endParaRPr lang="ru-RU" sz="2000" dirty="0">
                <a:solidFill>
                  <a:schemeClr val="accent2"/>
                </a:solidFill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2375046" y="544126"/>
              <a:ext cx="4508658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dirty="0"/>
                <a:t>The exhibition was visited by </a:t>
              </a:r>
              <a:r>
                <a:rPr lang="en-US" sz="1200" b="1" dirty="0">
                  <a:solidFill>
                    <a:schemeClr val="accent2"/>
                  </a:solidFill>
                </a:rPr>
                <a:t>12 000+</a:t>
              </a:r>
              <a:r>
                <a:rPr lang="en-US" sz="1100" b="1" dirty="0"/>
                <a:t> specialists and </a:t>
              </a:r>
              <a:r>
                <a:rPr lang="en-US" sz="1100" b="1" dirty="0" smtClean="0"/>
                <a:t>representatives</a:t>
              </a:r>
            </a:p>
            <a:p>
              <a:pPr algn="ctr">
                <a:lnSpc>
                  <a:spcPct val="90000"/>
                </a:lnSpc>
              </a:pPr>
              <a:r>
                <a:rPr lang="en-US" sz="1100" b="1" dirty="0" smtClean="0"/>
                <a:t>of </a:t>
              </a:r>
              <a:r>
                <a:rPr lang="en-US" sz="1100" b="1" dirty="0"/>
                <a:t>business circles from </a:t>
              </a:r>
              <a:r>
                <a:rPr lang="en-US" sz="1200" b="1" dirty="0">
                  <a:solidFill>
                    <a:schemeClr val="accent2"/>
                  </a:solidFill>
                </a:rPr>
                <a:t>75</a:t>
              </a:r>
              <a:r>
                <a:rPr lang="en-US" sz="1100" b="1" dirty="0"/>
                <a:t> regions of Russia, </a:t>
              </a:r>
              <a:r>
                <a:rPr lang="en-US" sz="1200" b="1" dirty="0">
                  <a:solidFill>
                    <a:schemeClr val="accent2"/>
                  </a:solidFill>
                </a:rPr>
                <a:t>249</a:t>
              </a:r>
              <a:r>
                <a:rPr lang="en-US" sz="1200" b="1" dirty="0"/>
                <a:t> </a:t>
              </a:r>
              <a:r>
                <a:rPr lang="en-US" sz="1100" b="1" dirty="0"/>
                <a:t>Russian cities</a:t>
              </a:r>
              <a:r>
                <a:rPr lang="en-US" sz="1100" b="1" dirty="0" smtClean="0"/>
                <a:t>.</a:t>
              </a:r>
            </a:p>
            <a:p>
              <a:pPr algn="ctr">
                <a:lnSpc>
                  <a:spcPct val="90000"/>
                </a:lnSpc>
              </a:pPr>
              <a:r>
                <a:rPr lang="en-US" sz="1100" b="1" dirty="0" smtClean="0"/>
                <a:t>Foreign </a:t>
              </a:r>
              <a:r>
                <a:rPr lang="en-US" sz="1100" b="1" dirty="0"/>
                <a:t>guests arrived  from </a:t>
              </a:r>
              <a:r>
                <a:rPr lang="en-US" sz="1200" b="1" dirty="0">
                  <a:solidFill>
                    <a:schemeClr val="accent2"/>
                  </a:solidFill>
                </a:rPr>
                <a:t>45</a:t>
              </a:r>
              <a:r>
                <a:rPr lang="en-US" sz="1200" b="1" dirty="0"/>
                <a:t> </a:t>
              </a:r>
              <a:r>
                <a:rPr lang="en-US" sz="1100" b="1" dirty="0"/>
                <a:t>countries</a:t>
              </a:r>
              <a:endParaRPr lang="ru-RU" sz="1050" b="1" dirty="0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2522501" y="1598651"/>
              <a:ext cx="1584176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dirty="0"/>
                <a:t>Specialists, associated with flowers and plants</a:t>
              </a:r>
              <a:endParaRPr lang="ru-RU" sz="1200" dirty="0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2347199" y="1111845"/>
              <a:ext cx="459545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Qualitative </a:t>
              </a:r>
              <a:r>
                <a:rPr lang="en-US" sz="1400" b="1" dirty="0" smtClean="0">
                  <a:solidFill>
                    <a:schemeClr val="accent2"/>
                  </a:solidFill>
                </a:rPr>
                <a:t>Structure </a:t>
              </a:r>
              <a:r>
                <a:rPr lang="en-US" sz="1400" b="1" dirty="0">
                  <a:solidFill>
                    <a:schemeClr val="accent2"/>
                  </a:solidFill>
                </a:rPr>
                <a:t>of </a:t>
              </a:r>
              <a:r>
                <a:rPr lang="en-US" sz="1400" b="1" dirty="0" smtClean="0">
                  <a:solidFill>
                    <a:schemeClr val="accent2"/>
                  </a:solidFill>
                </a:rPr>
                <a:t>Visitors</a:t>
              </a:r>
              <a:endParaRPr lang="ru-RU" sz="1400" dirty="0">
                <a:solidFill>
                  <a:schemeClr val="accent2"/>
                </a:solidFill>
              </a:endParaRPr>
            </a:p>
          </p:txBody>
        </p:sp>
        <p:cxnSp>
          <p:nvCxnSpPr>
            <p:cNvPr id="69" name="Прямая соединительная линия 68"/>
            <p:cNvCxnSpPr/>
            <p:nvPr/>
          </p:nvCxnSpPr>
          <p:spPr>
            <a:xfrm>
              <a:off x="5208392" y="2190955"/>
              <a:ext cx="151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2594677" y="2185629"/>
              <a:ext cx="151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5220240" y="1711070"/>
              <a:ext cx="14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Группа 71"/>
            <p:cNvGrpSpPr/>
            <p:nvPr/>
          </p:nvGrpSpPr>
          <p:grpSpPr>
            <a:xfrm>
              <a:off x="4127324" y="1398640"/>
              <a:ext cx="1098054" cy="1121640"/>
              <a:chOff x="4092289" y="522946"/>
              <a:chExt cx="1098054" cy="1121640"/>
            </a:xfrm>
          </p:grpSpPr>
          <p:grpSp>
            <p:nvGrpSpPr>
              <p:cNvPr id="73" name="Группа 72"/>
              <p:cNvGrpSpPr/>
              <p:nvPr/>
            </p:nvGrpSpPr>
            <p:grpSpPr>
              <a:xfrm rot="16456918">
                <a:off x="4080496" y="534739"/>
                <a:ext cx="1121640" cy="1098054"/>
                <a:chOff x="4080496" y="609600"/>
                <a:chExt cx="1121640" cy="1098054"/>
              </a:xfrm>
            </p:grpSpPr>
            <p:pic>
              <p:nvPicPr>
                <p:cNvPr id="77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4152" b="95156" l="23077" r="76923">
                              <a14:foregroundMark x1="51143" y1="8997" x2="51143" y2="8997"/>
                              <a14:foregroundMark x1="24740" y1="44637" x2="24740" y2="44637"/>
                              <a14:foregroundMark x1="45530" y1="70588" x2="45530" y2="70588"/>
                              <a14:foregroundMark x1="47817" y1="58824" x2="47817" y2="58824"/>
                              <a14:foregroundMark x1="41372" y1="83045" x2="41372" y2="83045"/>
                              <a14:foregroundMark x1="59875" y1="77509" x2="59875" y2="77509"/>
                              <a14:foregroundMark x1="47609" y1="53979" x2="47609" y2="53979"/>
                              <a14:foregroundMark x1="49272" y1="51211" x2="49272" y2="51211"/>
                              <a14:foregroundMark x1="50104" y1="51211" x2="50104" y2="51211"/>
                              <a14:foregroundMark x1="50104" y1="55017" x2="50104" y2="55017"/>
                              <a14:foregroundMark x1="52807" y1="92734" x2="52807" y2="92734"/>
                              <a14:foregroundMark x1="32017" y1="81315" x2="32017" y2="81315"/>
                              <a14:foregroundMark x1="31601" y1="81661" x2="31601" y2="81661"/>
                              <a14:foregroundMark x1="69854" y1="78547" x2="69854" y2="78547"/>
                              <a14:foregroundMark x1="52391" y1="56401" x2="52391" y2="5640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972" t="4606" r="22169" b="4380"/>
                <a:stretch/>
              </p:blipFill>
              <p:spPr bwMode="auto">
                <a:xfrm>
                  <a:off x="4080496" y="609600"/>
                  <a:ext cx="1121640" cy="10980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8" name="Овал 77"/>
                <p:cNvSpPr/>
                <p:nvPr/>
              </p:nvSpPr>
              <p:spPr>
                <a:xfrm>
                  <a:off x="4100500" y="618973"/>
                  <a:ext cx="1080000" cy="1079308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4" name="Прямоугольник 73"/>
              <p:cNvSpPr/>
              <p:nvPr/>
            </p:nvSpPr>
            <p:spPr>
              <a:xfrm>
                <a:off x="4193659" y="976044"/>
                <a:ext cx="378333" cy="2154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</a:rPr>
                  <a:t>74%</a:t>
                </a:r>
                <a:endParaRPr lang="ru-RU" sz="1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4795024" y="843700"/>
                <a:ext cx="378333" cy="2154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</a:rPr>
                  <a:t>12%</a:t>
                </a:r>
                <a:endParaRPr lang="ru-RU" sz="1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4795024" y="1094491"/>
                <a:ext cx="378333" cy="2154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</a:rPr>
                  <a:t>14%</a:t>
                </a:r>
                <a:endParaRPr lang="ru-RU" sz="13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9" name="Прямоугольник 78"/>
            <p:cNvSpPr/>
            <p:nvPr/>
          </p:nvSpPr>
          <p:spPr>
            <a:xfrm>
              <a:off x="5346024" y="1455585"/>
              <a:ext cx="1368144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200" dirty="0"/>
                <a:t>Private persons</a:t>
              </a:r>
              <a:endParaRPr lang="ru-RU" sz="1200" dirty="0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5284629" y="1932423"/>
              <a:ext cx="1447611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200" dirty="0"/>
                <a:t>Other specialists</a:t>
              </a:r>
              <a:endParaRPr lang="ru-RU" sz="1200" dirty="0"/>
            </a:p>
          </p:txBody>
        </p:sp>
        <p:graphicFrame>
          <p:nvGraphicFramePr>
            <p:cNvPr id="27" name="Диаграмма 2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7534065"/>
                </p:ext>
              </p:extLst>
            </p:nvPr>
          </p:nvGraphicFramePr>
          <p:xfrm>
            <a:off x="3995936" y="2880320"/>
            <a:ext cx="2873398" cy="21669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8" name="Прямоугольник 27"/>
            <p:cNvSpPr/>
            <p:nvPr/>
          </p:nvSpPr>
          <p:spPr>
            <a:xfrm>
              <a:off x="2347200" y="2952328"/>
              <a:ext cx="1504720" cy="203594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050" b="1" dirty="0" smtClean="0"/>
                <a:t>Retail</a:t>
              </a:r>
            </a:p>
            <a:p>
              <a:pPr algn="r">
                <a:lnSpc>
                  <a:spcPct val="90000"/>
                </a:lnSpc>
              </a:pPr>
              <a:r>
                <a:rPr lang="en-US" sz="1050" b="1" dirty="0" smtClean="0"/>
                <a:t>Wholesale</a:t>
              </a:r>
            </a:p>
            <a:p>
              <a:pPr algn="r">
                <a:lnSpc>
                  <a:spcPct val="90000"/>
                </a:lnSpc>
              </a:pPr>
              <a:r>
                <a:rPr lang="en-US" sz="1050" b="1" dirty="0"/>
                <a:t>Other</a:t>
              </a:r>
              <a:endParaRPr lang="ru-RU" sz="1050" b="1" dirty="0" smtClean="0"/>
            </a:p>
            <a:p>
              <a:pPr algn="r">
                <a:lnSpc>
                  <a:spcPct val="90000"/>
                </a:lnSpc>
              </a:pPr>
              <a:r>
                <a:rPr lang="en-US" sz="1050" b="1" dirty="0"/>
                <a:t>Landscape </a:t>
              </a:r>
              <a:r>
                <a:rPr lang="en-US" sz="1050" b="1" dirty="0" smtClean="0"/>
                <a:t>company</a:t>
              </a:r>
            </a:p>
            <a:p>
              <a:pPr algn="r">
                <a:lnSpc>
                  <a:spcPct val="90000"/>
                </a:lnSpc>
              </a:pPr>
              <a:r>
                <a:rPr lang="en-US" sz="1050" b="1" dirty="0"/>
                <a:t>Floristic </a:t>
              </a:r>
              <a:r>
                <a:rPr lang="en-US" sz="1050" b="1" dirty="0" smtClean="0"/>
                <a:t>salon</a:t>
              </a:r>
            </a:p>
            <a:p>
              <a:pPr algn="r">
                <a:lnSpc>
                  <a:spcPct val="90000"/>
                </a:lnSpc>
              </a:pPr>
              <a:r>
                <a:rPr lang="en-US" sz="1050" b="1" dirty="0"/>
                <a:t>Production </a:t>
              </a:r>
              <a:r>
                <a:rPr lang="en-US" sz="1050" b="1" dirty="0" smtClean="0"/>
                <a:t>enterprise</a:t>
              </a:r>
            </a:p>
            <a:p>
              <a:pPr algn="r">
                <a:lnSpc>
                  <a:spcPct val="90000"/>
                </a:lnSpc>
              </a:pPr>
              <a:r>
                <a:rPr lang="en-US" sz="1050" b="1" dirty="0"/>
                <a:t>Greenhouse </a:t>
              </a:r>
              <a:r>
                <a:rPr lang="en-US" sz="1050" b="1" dirty="0" smtClean="0"/>
                <a:t>complex</a:t>
              </a:r>
            </a:p>
            <a:p>
              <a:pPr algn="r">
                <a:lnSpc>
                  <a:spcPct val="90000"/>
                </a:lnSpc>
              </a:pPr>
              <a:r>
                <a:rPr lang="en-US" sz="1050" b="1" dirty="0" smtClean="0"/>
                <a:t>Nursery</a:t>
              </a:r>
            </a:p>
            <a:p>
              <a:pPr algn="r">
                <a:lnSpc>
                  <a:spcPct val="90000"/>
                </a:lnSpc>
              </a:pPr>
              <a:r>
                <a:rPr lang="en-US" sz="1050" b="1" dirty="0"/>
                <a:t>Design </a:t>
              </a:r>
              <a:r>
                <a:rPr lang="en-US" sz="1050" b="1" dirty="0" smtClean="0"/>
                <a:t>studio</a:t>
              </a:r>
            </a:p>
            <a:p>
              <a:pPr algn="r">
                <a:lnSpc>
                  <a:spcPct val="90000"/>
                </a:lnSpc>
              </a:pPr>
              <a:r>
                <a:rPr lang="en-US" sz="1050" b="1" dirty="0"/>
                <a:t>Logistic </a:t>
              </a:r>
              <a:r>
                <a:rPr lang="en-US" sz="1050" b="1" dirty="0" smtClean="0"/>
                <a:t>service</a:t>
              </a:r>
            </a:p>
            <a:p>
              <a:pPr algn="r">
                <a:lnSpc>
                  <a:spcPct val="90000"/>
                </a:lnSpc>
              </a:pPr>
              <a:r>
                <a:rPr lang="en-US" sz="1050" b="1" dirty="0" smtClean="0"/>
                <a:t>Importer </a:t>
              </a:r>
              <a:r>
                <a:rPr lang="ru-RU" sz="1050" b="1" dirty="0" smtClean="0"/>
                <a:t>/ </a:t>
              </a:r>
              <a:r>
                <a:rPr lang="en-US" sz="1050" b="1" dirty="0" smtClean="0"/>
                <a:t>Exporter</a:t>
              </a:r>
              <a:endParaRPr lang="ru-RU" sz="1050" b="1" dirty="0" smtClean="0"/>
            </a:p>
            <a:p>
              <a:pPr algn="r">
                <a:lnSpc>
                  <a:spcPct val="90000"/>
                </a:lnSpc>
              </a:pPr>
              <a:r>
                <a:rPr lang="en-US" sz="1050" b="1" dirty="0" smtClean="0"/>
                <a:t>Distributor </a:t>
              </a:r>
              <a:r>
                <a:rPr lang="ru-RU" sz="1050" b="1" dirty="0" smtClean="0"/>
                <a:t>/ </a:t>
              </a:r>
              <a:r>
                <a:rPr lang="en-US" sz="1050" b="1" dirty="0" smtClean="0"/>
                <a:t>Dealer</a:t>
              </a:r>
              <a:endParaRPr lang="ru-RU" sz="1050" b="1" dirty="0" smtClean="0"/>
            </a:p>
            <a:p>
              <a:pPr algn="r">
                <a:lnSpc>
                  <a:spcPct val="90000"/>
                </a:lnSpc>
              </a:pPr>
              <a:r>
                <a:rPr lang="en-US" sz="1050" b="1" dirty="0"/>
                <a:t>Building </a:t>
              </a:r>
              <a:r>
                <a:rPr lang="en-US" sz="1050" b="1" dirty="0" smtClean="0"/>
                <a:t>company</a:t>
              </a:r>
            </a:p>
            <a:p>
              <a:pPr algn="r">
                <a:lnSpc>
                  <a:spcPct val="90000"/>
                </a:lnSpc>
              </a:pPr>
              <a:r>
                <a:rPr lang="en-US" sz="1050" b="1" dirty="0" smtClean="0"/>
                <a:t>Architect bureau </a:t>
              </a:r>
              <a:endParaRPr lang="ru-RU" sz="1050" b="1" dirty="0"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81670"/>
            <a:ext cx="638352" cy="63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0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9173E-6 L 0.67448 0.00062 " pathEditMode="relative" rAng="0" ptsTypes="AA">
                                      <p:cBhvr>
                                        <p:cTn id="6" dur="1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15" y="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5049" y="-3051"/>
            <a:ext cx="15649049" cy="5144400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01083" y="4948014"/>
            <a:ext cx="72000" cy="72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347200" y="20538"/>
            <a:ext cx="4656175" cy="5143500"/>
            <a:chOff x="2347200" y="20538"/>
            <a:chExt cx="4656175" cy="5143500"/>
          </a:xfrm>
        </p:grpSpPr>
        <p:cxnSp>
          <p:nvCxnSpPr>
            <p:cNvPr id="206" name="Прямая соединительная линия 205"/>
            <p:cNvCxnSpPr/>
            <p:nvPr/>
          </p:nvCxnSpPr>
          <p:spPr>
            <a:xfrm>
              <a:off x="6942653" y="20538"/>
              <a:ext cx="0" cy="51435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Прямая соединительная линия 206"/>
            <p:cNvCxnSpPr/>
            <p:nvPr/>
          </p:nvCxnSpPr>
          <p:spPr>
            <a:xfrm>
              <a:off x="2347200" y="20538"/>
              <a:ext cx="0" cy="51435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Прямоугольник 207"/>
            <p:cNvSpPr/>
            <p:nvPr/>
          </p:nvSpPr>
          <p:spPr>
            <a:xfrm>
              <a:off x="2375046" y="20538"/>
              <a:ext cx="4536504" cy="5143500"/>
            </a:xfrm>
            <a:prstGeom prst="rect">
              <a:avLst/>
            </a:prstGeom>
            <a:solidFill>
              <a:srgbClr val="EFF5D3">
                <a:alpha val="8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542371" y="3629900"/>
              <a:ext cx="1584176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dirty="0"/>
                <a:t>Make decisions</a:t>
              </a:r>
              <a:endParaRPr lang="ru-RU" sz="1200" b="1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390729" y="3240360"/>
              <a:ext cx="45365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</a:rPr>
                <a:t>Visitors’ </a:t>
              </a:r>
              <a:r>
                <a:rPr lang="en-US" sz="1600" b="1" dirty="0" smtClean="0">
                  <a:solidFill>
                    <a:schemeClr val="accent2"/>
                  </a:solidFill>
                </a:rPr>
                <a:t>Competence </a:t>
              </a:r>
              <a:r>
                <a:rPr lang="en-US" sz="1600" b="1" dirty="0">
                  <a:solidFill>
                    <a:schemeClr val="accent2"/>
                  </a:solidFill>
                </a:rPr>
                <a:t>in </a:t>
              </a:r>
              <a:r>
                <a:rPr lang="en-US" sz="1600" b="1" dirty="0" smtClean="0">
                  <a:solidFill>
                    <a:schemeClr val="accent2"/>
                  </a:solidFill>
                </a:rPr>
                <a:t>Making Decisions</a:t>
              </a:r>
              <a:endParaRPr lang="ru-RU" sz="1600" dirty="0">
                <a:solidFill>
                  <a:schemeClr val="accent2"/>
                </a:solidFill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2627731" y="4561747"/>
              <a:ext cx="162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2627731" y="3882987"/>
              <a:ext cx="151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5239592" y="4283214"/>
              <a:ext cx="151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Прямоугольник 51"/>
            <p:cNvSpPr/>
            <p:nvPr/>
          </p:nvSpPr>
          <p:spPr>
            <a:xfrm>
              <a:off x="5292080" y="3895748"/>
              <a:ext cx="1499798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200" dirty="0"/>
                <a:t>Do not take part in making decisions</a:t>
              </a:r>
              <a:endParaRPr lang="ru-RU" sz="1200" b="1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548325" y="4129699"/>
              <a:ext cx="1447611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dirty="0"/>
                <a:t>Take part in </a:t>
              </a:r>
              <a:endParaRPr lang="en-US" sz="1200" dirty="0" smtClean="0"/>
            </a:p>
            <a:p>
              <a:pPr>
                <a:lnSpc>
                  <a:spcPct val="90000"/>
                </a:lnSpc>
              </a:pPr>
              <a:r>
                <a:rPr lang="en-US" sz="1200" dirty="0" smtClean="0"/>
                <a:t>making </a:t>
              </a:r>
              <a:r>
                <a:rPr lang="en-US" sz="1200" dirty="0"/>
                <a:t>decisions</a:t>
              </a:r>
              <a:endParaRPr lang="ru-RU" sz="1200" b="1" dirty="0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4088108" y="3578764"/>
              <a:ext cx="1176487" cy="1152000"/>
              <a:chOff x="4088108" y="3846258"/>
              <a:chExt cx="1176487" cy="1152000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152" b="94810" l="22453" r="77131">
                            <a14:foregroundMark x1="60083" y1="15225" x2="60083" y2="15225"/>
                            <a14:foregroundMark x1="47609" y1="23529" x2="47609" y2="23529"/>
                            <a14:foregroundMark x1="44699" y1="10727" x2="44699" y2="10727"/>
                            <a14:foregroundMark x1="37006" y1="34256" x2="37006" y2="34256"/>
                            <a14:foregroundMark x1="33472" y1="42561" x2="33472" y2="42561"/>
                            <a14:foregroundMark x1="56133" y1="30104" x2="56133" y2="30104"/>
                            <a14:foregroundMark x1="51351" y1="44637" x2="51351" y2="44637"/>
                            <a14:foregroundMark x1="50520" y1="48443" x2="50520" y2="48443"/>
                            <a14:foregroundMark x1="50520" y1="52941" x2="50520" y2="52941"/>
                            <a14:foregroundMark x1="53222" y1="69550" x2="53222" y2="69550"/>
                            <a14:foregroundMark x1="25364" y1="57093" x2="25364" y2="57093"/>
                            <a14:foregroundMark x1="32432" y1="57093" x2="32432" y2="57093"/>
                            <a14:foregroundMark x1="46985" y1="53633" x2="46985" y2="53633"/>
                            <a14:foregroundMark x1="44491" y1="62630" x2="44491" y2="62630"/>
                            <a14:foregroundMark x1="41372" y1="70242" x2="41372" y2="70242"/>
                            <a14:foregroundMark x1="44283" y1="55017" x2="44283" y2="55017"/>
                            <a14:foregroundMark x1="39917" y1="68166" x2="39917" y2="68166"/>
                            <a14:foregroundMark x1="38877" y1="77163" x2="38877" y2="77163"/>
                            <a14:foregroundMark x1="56549" y1="88581" x2="56549" y2="88581"/>
                            <a14:foregroundMark x1="57796" y1="91696" x2="57796" y2="91696"/>
                            <a14:foregroundMark x1="24532" y1="49481" x2="24532" y2="49481"/>
                            <a14:foregroundMark x1="23701" y1="49135" x2="23701" y2="49135"/>
                            <a14:foregroundMark x1="40956" y1="25606" x2="40956" y2="25606"/>
                            <a14:foregroundMark x1="47817" y1="45329" x2="47817" y2="45329"/>
                            <a14:foregroundMark x1="48441" y1="47059" x2="48441" y2="47059"/>
                            <a14:foregroundMark x1="48649" y1="43599" x2="48649" y2="43599"/>
                            <a14:foregroundMark x1="46154" y1="38062" x2="46154" y2="38062"/>
                            <a14:foregroundMark x1="53638" y1="23183" x2="53638" y2="23183"/>
                            <a14:foregroundMark x1="61331" y1="11073" x2="61331" y2="11073"/>
                            <a14:foregroundMark x1="38254" y1="54671" x2="38254" y2="54671"/>
                            <a14:foregroundMark x1="40333" y1="77855" x2="40333" y2="77855"/>
                            <a14:foregroundMark x1="44906" y1="39792" x2="44906" y2="39792"/>
                            <a14:foregroundMark x1="48649" y1="17301" x2="48649" y2="1730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28" t="2678" r="20922" b="3695"/>
              <a:stretch/>
            </p:blipFill>
            <p:spPr bwMode="auto">
              <a:xfrm>
                <a:off x="4088108" y="3846258"/>
                <a:ext cx="1176487" cy="115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Овал 47"/>
              <p:cNvSpPr/>
              <p:nvPr/>
            </p:nvSpPr>
            <p:spPr>
              <a:xfrm rot="16456918">
                <a:off x="4121125" y="3885390"/>
                <a:ext cx="1080000" cy="107930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4298247" y="4076442"/>
                <a:ext cx="378333" cy="2154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</a:rPr>
                  <a:t>32%</a:t>
                </a:r>
                <a:endParaRPr lang="ru-RU" sz="1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4275315" y="4550708"/>
                <a:ext cx="378333" cy="2154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</a:rPr>
                  <a:t>30%</a:t>
                </a:r>
                <a:endParaRPr lang="ru-RU" sz="1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4769891" y="4372530"/>
                <a:ext cx="378333" cy="2154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</a:rPr>
                  <a:t>38%</a:t>
                </a:r>
                <a:endParaRPr lang="ru-RU" sz="1300" b="1" dirty="0">
                  <a:solidFill>
                    <a:schemeClr val="bg1"/>
                  </a:solidFill>
                </a:endParaRPr>
              </a:p>
            </p:txBody>
          </p:sp>
        </p:grpSp>
        <p:graphicFrame>
          <p:nvGraphicFramePr>
            <p:cNvPr id="68" name="Диаграмма 6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21677409"/>
                </p:ext>
              </p:extLst>
            </p:nvPr>
          </p:nvGraphicFramePr>
          <p:xfrm>
            <a:off x="4737302" y="658695"/>
            <a:ext cx="2266073" cy="24274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9" name="Прямоугольник 68"/>
            <p:cNvSpPr/>
            <p:nvPr/>
          </p:nvSpPr>
          <p:spPr>
            <a:xfrm>
              <a:off x="2370859" y="288032"/>
              <a:ext cx="45365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</a:rPr>
                <a:t>Visitors’ Interests and Preferences</a:t>
              </a:r>
              <a:endParaRPr lang="ru-RU" sz="1600" dirty="0">
                <a:solidFill>
                  <a:schemeClr val="accent2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369297" y="672090"/>
              <a:ext cx="2274711" cy="240065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000" b="1" dirty="0"/>
                <a:t>Floristics and Design</a:t>
              </a:r>
              <a:endParaRPr lang="en-US" sz="1000" b="1" dirty="0" smtClean="0"/>
            </a:p>
            <a:p>
              <a:pPr algn="r">
                <a:lnSpc>
                  <a:spcPct val="120000"/>
                </a:lnSpc>
              </a:pPr>
              <a:r>
                <a:rPr lang="en-US" sz="1000" b="1" dirty="0"/>
                <a:t>Cut flowers and potted plants</a:t>
              </a:r>
              <a:endParaRPr lang="en-US" sz="1000" b="1" dirty="0" smtClean="0"/>
            </a:p>
            <a:p>
              <a:pPr algn="r">
                <a:lnSpc>
                  <a:spcPct val="120000"/>
                </a:lnSpc>
              </a:pPr>
              <a:r>
                <a:rPr lang="en-US" sz="1000" b="1" dirty="0"/>
                <a:t>Interior décor and </a:t>
              </a:r>
              <a:r>
                <a:rPr lang="en-US" sz="1000" b="1" dirty="0" smtClean="0"/>
                <a:t>decorative articles</a:t>
              </a:r>
            </a:p>
            <a:p>
              <a:pPr algn="r">
                <a:lnSpc>
                  <a:spcPct val="120000"/>
                </a:lnSpc>
              </a:pPr>
              <a:r>
                <a:rPr lang="en-US" sz="1000" b="1" dirty="0"/>
                <a:t>Accessories and floristic </a:t>
              </a:r>
              <a:r>
                <a:rPr lang="en-US" sz="1000" b="1" dirty="0" smtClean="0"/>
                <a:t>packaging</a:t>
              </a:r>
            </a:p>
            <a:p>
              <a:pPr algn="r">
                <a:lnSpc>
                  <a:spcPct val="120000"/>
                </a:lnSpc>
              </a:pPr>
              <a:r>
                <a:rPr lang="en-US" sz="1000" b="1" dirty="0"/>
                <a:t>Seeds and flower planting </a:t>
              </a:r>
              <a:r>
                <a:rPr lang="en-US" sz="1000" b="1" dirty="0" smtClean="0"/>
                <a:t>stocks</a:t>
              </a:r>
            </a:p>
            <a:p>
              <a:pPr algn="r">
                <a:lnSpc>
                  <a:spcPct val="120000"/>
                </a:lnSpc>
              </a:pPr>
              <a:r>
                <a:rPr lang="en-US" sz="1000" b="1" dirty="0"/>
                <a:t>Products for gardens and </a:t>
              </a:r>
              <a:r>
                <a:rPr lang="en-US" sz="1000" b="1" dirty="0" smtClean="0"/>
                <a:t>gardening</a:t>
              </a:r>
            </a:p>
            <a:p>
              <a:pPr algn="r">
                <a:lnSpc>
                  <a:spcPct val="120000"/>
                </a:lnSpc>
              </a:pPr>
              <a:r>
                <a:rPr lang="en-US" sz="1000" b="1" dirty="0"/>
                <a:t>Fertilizers, soil, plant protection </a:t>
              </a:r>
              <a:r>
                <a:rPr lang="en-US" sz="1000" b="1" dirty="0" smtClean="0"/>
                <a:t>means</a:t>
              </a:r>
              <a:endParaRPr lang="ru-RU" sz="1000" b="1" dirty="0" smtClean="0"/>
            </a:p>
            <a:p>
              <a:pPr algn="r">
                <a:lnSpc>
                  <a:spcPct val="120000"/>
                </a:lnSpc>
              </a:pPr>
              <a:r>
                <a:rPr lang="en-US" sz="1000" b="1" dirty="0"/>
                <a:t>Ornamental trees and shrubs</a:t>
              </a:r>
              <a:endParaRPr lang="en-US" sz="1000" b="1" dirty="0" smtClean="0"/>
            </a:p>
            <a:p>
              <a:pPr algn="r">
                <a:lnSpc>
                  <a:spcPct val="120000"/>
                </a:lnSpc>
              </a:pPr>
              <a:r>
                <a:rPr lang="en-US" sz="1000" b="1" dirty="0"/>
                <a:t>Equipment for garden centers and </a:t>
              </a:r>
              <a:r>
                <a:rPr lang="en-US" sz="1000" b="1" dirty="0" smtClean="0"/>
                <a:t>retail</a:t>
              </a:r>
            </a:p>
            <a:p>
              <a:pPr algn="r">
                <a:lnSpc>
                  <a:spcPct val="120000"/>
                </a:lnSpc>
              </a:pPr>
              <a:r>
                <a:rPr lang="en-US" sz="1000" b="1" dirty="0"/>
                <a:t>Landscape </a:t>
              </a:r>
              <a:r>
                <a:rPr lang="en-US" sz="1000" b="1" dirty="0" smtClean="0"/>
                <a:t>design</a:t>
              </a:r>
            </a:p>
            <a:p>
              <a:pPr algn="r">
                <a:lnSpc>
                  <a:spcPct val="120000"/>
                </a:lnSpc>
              </a:pPr>
              <a:r>
                <a:rPr lang="en-US" sz="1000" b="1" dirty="0"/>
                <a:t>Equipment for greenhouses </a:t>
              </a:r>
              <a:r>
                <a:rPr lang="en-US" sz="1000" b="1" dirty="0" smtClean="0"/>
                <a:t>and nurseries</a:t>
              </a:r>
            </a:p>
            <a:p>
              <a:pPr algn="r">
                <a:lnSpc>
                  <a:spcPct val="120000"/>
                </a:lnSpc>
              </a:pPr>
              <a:r>
                <a:rPr lang="en-US" sz="1000" b="1" dirty="0"/>
                <a:t>Logistic </a:t>
              </a:r>
              <a:r>
                <a:rPr lang="en-US" sz="1000" b="1" dirty="0" smtClean="0"/>
                <a:t>services</a:t>
              </a:r>
            </a:p>
            <a:p>
              <a:pPr algn="r">
                <a:lnSpc>
                  <a:spcPct val="120000"/>
                </a:lnSpc>
              </a:pPr>
              <a:r>
                <a:rPr lang="en-US" sz="1000" b="1" dirty="0"/>
                <a:t>Others</a:t>
              </a:r>
              <a:endParaRPr lang="en-US" sz="1000" b="1" dirty="0" smtClean="0"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11588"/>
            <a:ext cx="638352" cy="63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1059E-6 L 0.68646 0.00061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23" y="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9750" y="0"/>
            <a:ext cx="15430500" cy="5143500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476543" y="4948014"/>
            <a:ext cx="72000" cy="72000"/>
          </a:xfrm>
          <a:prstGeom prst="ellipse">
            <a:avLst/>
          </a:prstGeom>
          <a:solidFill>
            <a:srgbClr val="EFF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347200" y="0"/>
            <a:ext cx="4595453" cy="5164038"/>
            <a:chOff x="2347200" y="0"/>
            <a:chExt cx="4595453" cy="5164038"/>
          </a:xfrm>
        </p:grpSpPr>
        <p:cxnSp>
          <p:nvCxnSpPr>
            <p:cNvPr id="206" name="Прямая соединительная линия 205"/>
            <p:cNvCxnSpPr/>
            <p:nvPr/>
          </p:nvCxnSpPr>
          <p:spPr>
            <a:xfrm>
              <a:off x="6942653" y="20538"/>
              <a:ext cx="0" cy="51435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Прямая соединительная линия 206"/>
            <p:cNvCxnSpPr/>
            <p:nvPr/>
          </p:nvCxnSpPr>
          <p:spPr>
            <a:xfrm>
              <a:off x="2347200" y="0"/>
              <a:ext cx="0" cy="51435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Прямоугольник 207"/>
            <p:cNvSpPr/>
            <p:nvPr/>
          </p:nvSpPr>
          <p:spPr>
            <a:xfrm>
              <a:off x="2376000" y="0"/>
              <a:ext cx="4536504" cy="5143500"/>
            </a:xfrm>
            <a:prstGeom prst="rect">
              <a:avLst/>
            </a:prstGeom>
            <a:solidFill>
              <a:srgbClr val="EFF5D3">
                <a:alpha val="8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0" name="Прямоугольник 1159"/>
            <p:cNvSpPr/>
            <p:nvPr/>
          </p:nvSpPr>
          <p:spPr>
            <a:xfrm>
              <a:off x="2370859" y="347553"/>
              <a:ext cx="45365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Opportunities and </a:t>
              </a:r>
              <a:r>
                <a:rPr lang="en-US" b="1" dirty="0">
                  <a:solidFill>
                    <a:schemeClr val="accent2"/>
                  </a:solidFill>
                </a:rPr>
                <a:t>A</a:t>
              </a:r>
              <a:r>
                <a:rPr lang="en-US" b="1" dirty="0" smtClean="0">
                  <a:solidFill>
                    <a:schemeClr val="accent2"/>
                  </a:solidFill>
                </a:rPr>
                <a:t>dvantages </a:t>
              </a:r>
              <a:r>
                <a:rPr lang="en-US" b="1" dirty="0">
                  <a:solidFill>
                    <a:schemeClr val="accent2"/>
                  </a:solidFill>
                </a:rPr>
                <a:t>of </a:t>
              </a:r>
              <a:r>
                <a:rPr lang="en-US" b="1" dirty="0" smtClean="0">
                  <a:solidFill>
                    <a:schemeClr val="accent2"/>
                  </a:solidFill>
                </a:rPr>
                <a:t>FlowersExpo-2019 Participants</a:t>
              </a:r>
              <a:endParaRPr lang="ru-RU" dirty="0">
                <a:solidFill>
                  <a:schemeClr val="accent2"/>
                </a:solidFill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2699800" y="1152128"/>
              <a:ext cx="4104448" cy="738664"/>
              <a:chOff x="2699800" y="1152128"/>
              <a:chExt cx="4104448" cy="738664"/>
            </a:xfrm>
          </p:grpSpPr>
          <p:sp>
            <p:nvSpPr>
              <p:cNvPr id="203" name="Прямоугольник 202"/>
              <p:cNvSpPr/>
              <p:nvPr/>
            </p:nvSpPr>
            <p:spPr>
              <a:xfrm>
                <a:off x="2843808" y="1152128"/>
                <a:ext cx="396044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/>
                  <a:t>To present themselves at the prestigious international exhibition among the leading companies of the sector</a:t>
                </a:r>
                <a:endParaRPr lang="ru-RU" sz="1300" b="1" dirty="0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2699800" y="1264582"/>
                <a:ext cx="79200" cy="79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2699800" y="2121236"/>
              <a:ext cx="4104448" cy="738664"/>
              <a:chOff x="2699800" y="1980829"/>
              <a:chExt cx="4104448" cy="738664"/>
            </a:xfrm>
          </p:grpSpPr>
          <p:sp>
            <p:nvSpPr>
              <p:cNvPr id="66" name="Прямоугольник 65"/>
              <p:cNvSpPr/>
              <p:nvPr/>
            </p:nvSpPr>
            <p:spPr>
              <a:xfrm>
                <a:off x="2843808" y="1980829"/>
                <a:ext cx="396044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/>
                  <a:t>To find new clients, to meet partners, to assess consumers interest to the product and to conduct other marketing studies</a:t>
                </a:r>
                <a:endParaRPr lang="ru-RU" sz="1300" b="1" dirty="0"/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2699800" y="2079807"/>
                <a:ext cx="79200" cy="79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2699800" y="3090344"/>
              <a:ext cx="4104448" cy="523220"/>
              <a:chOff x="2699800" y="3024336"/>
              <a:chExt cx="4104448" cy="523220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2843808" y="3024336"/>
                <a:ext cx="39604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/>
                  <a:t>To attract the attention of 12000+ professional visitors from all Russian regions and 45 countries</a:t>
                </a:r>
                <a:endParaRPr lang="ru-RU" sz="1300" b="1" dirty="0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2699800" y="3143133"/>
                <a:ext cx="79200" cy="79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2699800" y="3844007"/>
              <a:ext cx="4104448" cy="738664"/>
              <a:chOff x="2699800" y="3844007"/>
              <a:chExt cx="4104448" cy="738664"/>
            </a:xfrm>
          </p:grpSpPr>
          <p:sp>
            <p:nvSpPr>
              <p:cNvPr id="68" name="Прямоугольник 67"/>
              <p:cNvSpPr/>
              <p:nvPr/>
            </p:nvSpPr>
            <p:spPr>
              <a:xfrm>
                <a:off x="2843808" y="3844007"/>
                <a:ext cx="396044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/>
                  <a:t>To receive favorable conditions for contacts in B2B format at the more modern exhibition center Crocus Expo</a:t>
                </a:r>
                <a:endParaRPr lang="ru-RU" sz="1300" b="1" dirty="0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2699800" y="3956660"/>
                <a:ext cx="79200" cy="79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52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36863E-6 L 0.6816 -4.36863E-6 " pathEditMode="relative" rAng="0" ptsTypes="AA">
                                      <p:cBhvr>
                                        <p:cTn id="6" dur="1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4830" y="0"/>
            <a:ext cx="15418830" cy="5144400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476543" y="4948014"/>
            <a:ext cx="72000" cy="72000"/>
          </a:xfrm>
          <a:prstGeom prst="ellipse">
            <a:avLst/>
          </a:prstGeom>
          <a:solidFill>
            <a:srgbClr val="EFF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347200" y="10970"/>
            <a:ext cx="4599846" cy="5143500"/>
            <a:chOff x="2347200" y="10970"/>
            <a:chExt cx="4599846" cy="5143500"/>
          </a:xfrm>
        </p:grpSpPr>
        <p:cxnSp>
          <p:nvCxnSpPr>
            <p:cNvPr id="206" name="Прямая соединительная линия 205"/>
            <p:cNvCxnSpPr/>
            <p:nvPr/>
          </p:nvCxnSpPr>
          <p:spPr>
            <a:xfrm>
              <a:off x="6942653" y="10970"/>
              <a:ext cx="0" cy="51435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Прямая соединительная линия 206"/>
            <p:cNvCxnSpPr/>
            <p:nvPr/>
          </p:nvCxnSpPr>
          <p:spPr>
            <a:xfrm>
              <a:off x="2347200" y="10970"/>
              <a:ext cx="0" cy="51435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Прямоугольник 207"/>
            <p:cNvSpPr/>
            <p:nvPr/>
          </p:nvSpPr>
          <p:spPr>
            <a:xfrm>
              <a:off x="2375046" y="10970"/>
              <a:ext cx="4536504" cy="5143500"/>
            </a:xfrm>
            <a:prstGeom prst="rect">
              <a:avLst/>
            </a:prstGeom>
            <a:solidFill>
              <a:srgbClr val="EFF5D3">
                <a:alpha val="8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75046" y="195486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Exhibition </a:t>
              </a:r>
              <a:r>
                <a:rPr lang="en-US" b="1" dirty="0" smtClean="0">
                  <a:solidFill>
                    <a:schemeClr val="accent2"/>
                  </a:solidFill>
                </a:rPr>
                <a:t>Venue</a:t>
              </a:r>
              <a:endParaRPr lang="ru-RU" dirty="0">
                <a:solidFill>
                  <a:schemeClr val="accent2"/>
                </a:solidFill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2699800" y="3029607"/>
              <a:ext cx="79200" cy="79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843808" y="2918723"/>
              <a:ext cx="40252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</a:rPr>
                <a:t>549 000</a:t>
              </a:r>
              <a:r>
                <a:rPr lang="ru-RU" sz="1400" b="1" dirty="0"/>
                <a:t> </a:t>
              </a:r>
              <a:r>
                <a:rPr lang="en-US" sz="1300" b="1" dirty="0"/>
                <a:t>sq</a:t>
              </a:r>
              <a:r>
                <a:rPr lang="en-US" sz="1300" b="1" dirty="0" smtClean="0"/>
                <a:t>. m </a:t>
              </a:r>
              <a:r>
                <a:rPr lang="en-US" sz="1300" b="1" dirty="0"/>
                <a:t>of exhibition space</a:t>
              </a:r>
              <a:r>
                <a:rPr lang="ru-RU" sz="1300" b="1" dirty="0" smtClean="0"/>
                <a:t>, </a:t>
              </a:r>
              <a:endParaRPr lang="en-US" sz="1300" b="1" dirty="0" smtClean="0"/>
            </a:p>
            <a:p>
              <a:r>
                <a:rPr lang="ru-RU" sz="1400" b="1" dirty="0" smtClean="0">
                  <a:solidFill>
                    <a:srgbClr val="C00000"/>
                  </a:solidFill>
                </a:rPr>
                <a:t>3</a:t>
              </a:r>
              <a:r>
                <a:rPr lang="ru-RU" sz="1300" b="1" dirty="0" smtClean="0"/>
                <a:t> </a:t>
              </a:r>
              <a:r>
                <a:rPr lang="en-US" sz="1300" b="1" dirty="0"/>
                <a:t>Pavilions</a:t>
              </a:r>
              <a:r>
                <a:rPr lang="ru-RU" sz="1300" b="1" dirty="0" smtClean="0"/>
                <a:t>, </a:t>
              </a:r>
              <a:r>
                <a:rPr lang="ru-RU" sz="1400" b="1" dirty="0">
                  <a:solidFill>
                    <a:srgbClr val="C00000"/>
                  </a:solidFill>
                </a:rPr>
                <a:t>19</a:t>
              </a:r>
              <a:r>
                <a:rPr lang="ru-RU" sz="1400" b="1" dirty="0"/>
                <a:t> </a:t>
              </a:r>
              <a:r>
                <a:rPr lang="en-US" sz="1300" b="1" dirty="0"/>
                <a:t>Exhibition Halls</a:t>
              </a:r>
              <a:r>
                <a:rPr lang="ru-RU" sz="1300" b="1" dirty="0" smtClean="0"/>
                <a:t>, </a:t>
              </a:r>
              <a:r>
                <a:rPr lang="ru-RU" sz="1400" b="1" dirty="0">
                  <a:solidFill>
                    <a:srgbClr val="C00000"/>
                  </a:solidFill>
                </a:rPr>
                <a:t>49</a:t>
              </a:r>
              <a:r>
                <a:rPr lang="ru-RU" sz="1400" b="1" dirty="0"/>
                <a:t> </a:t>
              </a:r>
              <a:r>
                <a:rPr lang="en-US" sz="1300" b="1" dirty="0"/>
                <a:t>Conference Halls</a:t>
              </a:r>
              <a:endParaRPr lang="ru-RU" sz="1300" b="1" dirty="0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2699800" y="3561176"/>
              <a:ext cx="79200" cy="79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27730" y="3459944"/>
              <a:ext cx="40324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</a:rPr>
                <a:t>20 000</a:t>
              </a:r>
              <a:r>
                <a:rPr lang="ru-RU" sz="1400" b="1" dirty="0"/>
                <a:t> </a:t>
              </a:r>
              <a:r>
                <a:rPr lang="en-US" sz="1300" b="1" dirty="0"/>
                <a:t>free parking spaces for cars</a:t>
              </a:r>
              <a:endParaRPr lang="ru-RU" sz="1300" b="1" dirty="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2699800" y="3887483"/>
              <a:ext cx="79200" cy="79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827730" y="3785722"/>
              <a:ext cx="4025248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 dirty="0"/>
                <a:t>Easy access for vehicles</a:t>
              </a:r>
              <a:endParaRPr lang="ru-RU" sz="1300" b="1" dirty="0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2699800" y="4206918"/>
              <a:ext cx="79200" cy="79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843808" y="4083918"/>
              <a:ext cx="402524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35</a:t>
              </a:r>
              <a:r>
                <a:rPr lang="en-US" sz="1400" b="1" dirty="0"/>
                <a:t> </a:t>
              </a:r>
              <a:r>
                <a:rPr lang="en-US" sz="1300" b="1" dirty="0"/>
                <a:t>minutes by metro from the city </a:t>
              </a:r>
              <a:r>
                <a:rPr lang="en-US" sz="1300" b="1" dirty="0" smtClean="0"/>
                <a:t>center. </a:t>
              </a:r>
            </a:p>
            <a:p>
              <a:r>
                <a:rPr lang="en-US" sz="1300" b="1" dirty="0" smtClean="0"/>
                <a:t>Exit </a:t>
              </a:r>
              <a:r>
                <a:rPr lang="en-US" sz="1300" b="1" dirty="0"/>
                <a:t>from </a:t>
              </a:r>
              <a:r>
                <a:rPr lang="en-US" sz="1300" b="1" dirty="0" err="1"/>
                <a:t>Myakinino</a:t>
              </a:r>
              <a:r>
                <a:rPr lang="en-US" sz="1300" b="1" dirty="0"/>
                <a:t> metro station </a:t>
              </a:r>
              <a:r>
                <a:rPr lang="en-US" sz="1300" b="1" dirty="0" smtClean="0"/>
                <a:t>is on </a:t>
              </a:r>
              <a:r>
                <a:rPr lang="en-US" sz="1300" b="1" dirty="0"/>
                <a:t>the grounds </a:t>
              </a:r>
              <a:endParaRPr lang="en-US" sz="1300" b="1" dirty="0" smtClean="0"/>
            </a:p>
            <a:p>
              <a:r>
                <a:rPr lang="en-US" sz="1300" b="1" dirty="0" smtClean="0"/>
                <a:t>of </a:t>
              </a:r>
              <a:r>
                <a:rPr lang="en-US" sz="1300" b="1" dirty="0"/>
                <a:t>Crocus Expo</a:t>
              </a:r>
              <a:endParaRPr lang="ru-RU" sz="1300" b="1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393098" y="564818"/>
              <a:ext cx="447595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accent2"/>
                  </a:solidFill>
                </a:rPr>
                <a:t>International Exhibition Center Crocus </a:t>
              </a:r>
              <a:r>
                <a:rPr lang="en-US" sz="1500" b="1" dirty="0" smtClean="0">
                  <a:solidFill>
                    <a:schemeClr val="accent2"/>
                  </a:solidFill>
                </a:rPr>
                <a:t>Expo</a:t>
              </a:r>
            </a:p>
            <a:p>
              <a:pPr algn="ctr"/>
              <a:r>
                <a:rPr lang="en-US" sz="1300" b="1" dirty="0"/>
                <a:t>Advanced exhibition complex on the territory of Russia disposes of optimum conditions for holding large international exhibitions</a:t>
              </a:r>
              <a:endParaRPr lang="ru-RU" sz="1300" b="1" dirty="0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294" y="1563638"/>
              <a:ext cx="2080498" cy="360040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2384221" y="2067694"/>
              <a:ext cx="447595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Crocus Expo </a:t>
              </a:r>
              <a:r>
                <a:rPr lang="en-US" sz="1400" b="1" dirty="0" smtClean="0"/>
                <a:t>is </a:t>
              </a:r>
              <a:r>
                <a:rPr lang="en-US" sz="1400" b="1" dirty="0"/>
                <a:t>UFI member in categories Exhibition Organizer and Exhibition Center</a:t>
              </a:r>
              <a:endParaRPr lang="ru-RU" sz="1300" b="1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405319" y="2624013"/>
              <a:ext cx="447595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IEC Crocus Expo</a:t>
              </a:r>
              <a:r>
                <a:rPr lang="ru-RU" sz="1400" b="1" dirty="0" smtClean="0">
                  <a:solidFill>
                    <a:schemeClr val="accent2"/>
                  </a:solidFill>
                </a:rPr>
                <a:t>:</a:t>
              </a:r>
              <a:endParaRPr lang="ru-RU" sz="13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873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36863E-6 L 0.68177 -4.36863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Тема Office">
  <a:themeElements>
    <a:clrScheme name="FlowersExpo">
      <a:dk1>
        <a:sysClr val="windowText" lastClr="000000"/>
      </a:dk1>
      <a:lt1>
        <a:sysClr val="window" lastClr="FFFFFF"/>
      </a:lt1>
      <a:dk2>
        <a:srgbClr val="004C00"/>
      </a:dk2>
      <a:lt2>
        <a:srgbClr val="E5F2DE"/>
      </a:lt2>
      <a:accent1>
        <a:srgbClr val="3B893B"/>
      </a:accent1>
      <a:accent2>
        <a:srgbClr val="C00000"/>
      </a:accent2>
      <a:accent3>
        <a:srgbClr val="9BBB59"/>
      </a:accent3>
      <a:accent4>
        <a:srgbClr val="FF0000"/>
      </a:accent4>
      <a:accent5>
        <a:srgbClr val="00B050"/>
      </a:accent5>
      <a:accent6>
        <a:srgbClr val="F79646"/>
      </a:accent6>
      <a:hlink>
        <a:srgbClr val="990033"/>
      </a:hlink>
      <a:folHlink>
        <a:srgbClr val="99003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709</Words>
  <Application>Microsoft Office PowerPoint</Application>
  <PresentationFormat>Экран (16:9)</PresentationFormat>
  <Paragraphs>139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sfed@li.ru</dc:creator>
  <cp:lastModifiedBy>sfed@li.ru</cp:lastModifiedBy>
  <cp:revision>132</cp:revision>
  <dcterms:created xsi:type="dcterms:W3CDTF">2019-01-25T17:09:30Z</dcterms:created>
  <dcterms:modified xsi:type="dcterms:W3CDTF">2019-02-16T13:02:51Z</dcterms:modified>
</cp:coreProperties>
</file>